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62"/>
  </p:notesMasterIdLst>
  <p:sldIdLst>
    <p:sldId id="256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9" r:id="rId31"/>
    <p:sldId id="321" r:id="rId32"/>
    <p:sldId id="290" r:id="rId33"/>
    <p:sldId id="322" r:id="rId34"/>
    <p:sldId id="323" r:id="rId35"/>
    <p:sldId id="293" r:id="rId36"/>
    <p:sldId id="297" r:id="rId37"/>
    <p:sldId id="298" r:id="rId38"/>
    <p:sldId id="299" r:id="rId39"/>
    <p:sldId id="300" r:id="rId40"/>
    <p:sldId id="324" r:id="rId41"/>
    <p:sldId id="325" r:id="rId42"/>
    <p:sldId id="301" r:id="rId43"/>
    <p:sldId id="304" r:id="rId44"/>
    <p:sldId id="308" r:id="rId45"/>
    <p:sldId id="309" r:id="rId46"/>
    <p:sldId id="310" r:id="rId47"/>
    <p:sldId id="302" r:id="rId48"/>
    <p:sldId id="303" r:id="rId49"/>
    <p:sldId id="330" r:id="rId50"/>
    <p:sldId id="314" r:id="rId51"/>
    <p:sldId id="315" r:id="rId52"/>
    <p:sldId id="316" r:id="rId53"/>
    <p:sldId id="317" r:id="rId54"/>
    <p:sldId id="326" r:id="rId55"/>
    <p:sldId id="318" r:id="rId56"/>
    <p:sldId id="327" r:id="rId57"/>
    <p:sldId id="328" r:id="rId58"/>
    <p:sldId id="329" r:id="rId59"/>
    <p:sldId id="319" r:id="rId60"/>
    <p:sldId id="320" r:id="rId61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5D"/>
    <a:srgbClr val="008B3F"/>
    <a:srgbClr val="004080"/>
    <a:srgbClr val="FF0000"/>
    <a:srgbClr val="6666CC"/>
    <a:srgbClr val="3333CC"/>
    <a:srgbClr val="333399"/>
    <a:srgbClr val="ED6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8" y="68"/>
      </p:cViewPr>
      <p:guideLst>
        <p:guide orient="horz" pos="2160"/>
        <p:guide orient="horz" pos="4032"/>
        <p:guide pos="2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0:33:46.709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0 12281,'0'0'-984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0:38:03.075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147 23 8113,'-11'0'-551,"3"0"512,1 0-65,-1 0 255,-3 0-78,-1 0 151,1 0-120,0 0 1,3-1 166,1-3-26,4 3-233,-2-4 109,5 5-64,0 5 1,2 0-7,1 2 0,0 3-94,4-2 0,1 1 72,3-2 1,4 3-87,0-2 0,4-2 35,-4 2 1,4-6 45,-4 2 0,2 1-95,-2-1 0,-3-1 63,3-3 1,-2 0-9,-2 0 1,-3 0-14,-1 0 1,-4-1 1,0-3 0,-1 2-24,-2-6 0,-2 1-9,-1-4 1,-4-1 65,-4 1 0,-4 3-2,0 1 0,-1 1 102,1-2 1,-2 3-42,-2 5 231,-2 0-137,8 0 0,-7 0-50,5 0 1,-4 9 173,4 2 0,0 8-126,4 0 1,0 2 30,-1 2 1,6 1-139,2 2 0,3-2 75,1 2 0,5-2-117,3-1 1,3-4 38,4-1 1,3-8-158,4 2 0,1-8 87,-1-1 1,2-5-174,3-2 0,-2-9 61,5 2 0,-4-8-136,4 0 0,-4-3 8,0-5 1,-7 4 125,-4-4 1,-6 3 48,-2 2 0,-4 0 35,1 4 1,-10-3-4,-5 6 0,-5 0 82,-7 4 1,-4 1 224,-4 2 1,3 3-161,-3 5 1,5 0-73,-4 0 0,5 5 58,-2 3 0,7 2 25,1 1 1,9 1 517,-1-1 1,4 0-266,-1 1 1,3-1-208,5 0 0,0 0-49,0 1 1,5-2-147,3-3 0,2 0 74,1-4 1,4-1-145,0 1 0,5-1 4,-1-2 1,2 0 85,2 0 1,-4-4-268,0 0 0,-2-3-442,2 3-195,-3-5 931,-4 3 0,-1-1 0,0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1:28:56.0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91 7725,'-5'-17'133,"2"5"139,-4-3-200,4 2 0,-6 2 205,6 0-194,-1 4-621,4 2 1,1 5-5,3 0 542,-3 0 0,14 5 0,-2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0:34:02.276"/>
    </inkml:context>
    <inkml:brush xml:id="br0">
      <inkml:brushProperty name="width" value="0.2" units="cm"/>
      <inkml:brushProperty name="height" value="0.4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0 12159,'0'0'-984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0:37:18.55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23 7757,'7'-2'-1517,"-4"-1"1517,-1 1 0,3-3 0,-4 5 0,5 0 0,-2 0 0,-3-1 0,3-3 0,-3 3 0,-1-4 0,1 5 0,3 0 0,-2 0 0,3 0 0,-5 0 0,5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0:37:24.866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46 46 6132,'6'-5'378,"3"2"-247,-5-5-50,-1 6 1,-3-4-72,0 2-39,0 3 1,0-6-292,0 4 260,0 1-247,0-3 225,0 5-15,0 0 86,-5 0-37,4 0 1,-5 2 258,2 1-150,3-1 266,-4 3-184,5-5 332,0 0-392,-5 0-386,3 0 262,-3 0-98,5 0 17,0 0 207,-5 0-1,4 0-11,-4 0 268,5 0 105,0 0-362,-5 0-32,4 5-12,-4-4-23,5 4-25,0-5-366,0 0 1,-5 0 0,-1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0:37:12.457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 1 7670,'0'6'-1072,"0"-1"1324,0-5 91,0 0-281,5 0 0,-3 0 61,6 0-93,-5 5 123,7-4-116,-4 9 1,5-9 22,0 3 1,-3 1 40,0-1-46,-1 5 0,4-4-55,1 2 1,-5 2 96,1-5-57,-1 5 1,5-3-14,-1 5 0,-1-3 1,-2-1 0,2-3-3,-3 4 0,3-2 11,1 2 0,-3 0-35,0-4 0,-1 4-13,4-5 4,1 6 0,-1-2 25,0 4 0,-1-4-8,-2 1 1,1-4 13,-6 3 0,5-3-7,-4 4 0,3-5 6,-3 5 0,5-4-10,-2 3 1,0-3-21,0 3 1,-3-3 15,4 4 0,-5-6-1,5 2 0,-4 1 18,3-1 0,-3 3-4,3-3 1,-3 1 11,4-1-21,-6-3 0,7 5-25,-5-2 38,0-3-49,1 10 22,1-5 0,1 1-3,1 1 1,-5-4 25,0 3 1,2-3-2,-1 3 0,4-3-2,-5 4 1,2-4-10,-1 3 1,-1-1 2,4 2 1,-4 2 0,1-2 1,1-2-28,-2 1 13,6 1 0,-6 2-3,4-3 1,-3 4 0,3-4 1,-3-1-6,4 2 0,-4-2 5,3 2 0,-3 0-2,3-4 3,1 5 1,3-3 0,1 6 1,-1-1 0,0-1 0,0-2 0,-3 0-16,0-4-1,-1 5-41,4-3 1,1 4 50,-1-2 1,-3 2-14,-1-3 0,-3 0 7,3 0 0,-3 1 9,4 3 1,-2-3 3,1-1 0,4-3 1,-4 3 0,-1 0 2,2 0 12,-1 3-122,5-3 102,-1 4 0,-1 0-36,-2 0 1,0-3 27,-4 0 1,4-5-15,-4 5 24,4-6-3,-1 8 8,4-3 4,0 4 1,-3-1 0,-1-2 1,-3 0-14,4-4-149,-6 5 147,8-3 0,-7 2-17,4-1 1,-3-3 9,4 4-15,-6-6 31,8 8 0,-7-7 14,4 4-31,-4-4 1,5 3 10,-4-2 0,1-3 32,-1 3-27,-3 2 1,8-3-90,-5 4 1,1-4 54,-1 0-10,-3 4 29,9-1 1,-5 2-3,2-1 1,0-4 39,-3 0 0,-2 2-61,6-1 66,-6 5 1,4-7-35,-2 6 1,-1-4 43,4 3-35,-4-4 1,3 6-2,-2-6 0,-2 5-1,6-4 0,-4 1 0,3-2-1,-4-1 0,7 7 0,-3-6 0,-2 2-53,-1-1 0,2-3 48,2 3 1,-2 1-109,2-1 57,-1 5 24,4-3 0,1 4 29,-1-2 0,-3 0 1,-1-4 1,1 4 0,3-5 0,-3 5-17,-1-4 0,1 5 63,3-2 1,-4-1-52,1 2 1,0-6 31,3 2 1,-4 1-22,1-1 0,-4 4-1,3-5 1,0 2-2,0-1 0,-1-3-4,-2 3 1,-3-1 52,3 0-46,2-1 88,-4 8-85,8-9 1,-8 5-7,6-2-1,-6-3 1,7 6-3,-5-4 0,3 0-7,-3 4 1,1-4-4,-1 1 0,-3-2 0,3 2 0,1-2 9,-1 6 0,1-6-3,-1 2 0,-2 1-3,6-1 7,-6 5 1,7-7-1,-5 6 0,1-6 0,-2 2-3,-1 2 1,8-4-34,-4 8 1,4-8 31,-2 6 1,-2-6 0,-2 2 1,-2 1-5,6-1 1,-2 1 15,2-1-2,2-3 1,-5 5 10,2-2-10,3-3 1,-3 8 3,4-5 0,-4 1 26,1-1 1,-4-3-32,3 3 0,-3-2 77,4 2-60,-1-3-1,4 9 0,1-7-13,-1 4 1,-3-4 7,-1 1-19,1 2 0,3-5-1,0 3 0,1 1-47,-1-1 1,0 3 52,0-3 0,-3 1-4,0-1 0,-1-2-6,4 6 1,1-6-29,-1 2 1,-3 1 30,-1-1 0,1 3 0,3-3 1,-4 4 2,1-5 1,-4 5 2,3-4 0,-3 3 4,4-3 0,-5 1-8,5-1 1,-2-2-50,2 6 0,2-4 46,-3 3 1,0-3 0,0 4 0,-3-5-8,3 5 1,1-1 25,3 5-5,1-1 1,-2 0 102,-3 1 0,-1-5-105,-2 1 1,-3-5 82,3 5 1,1-4-66,-1 3 1,1-3 67,-1 4-24,-3-1-10,9 4-35,-4 1 1,4-5 0,-2 1 0,2-2-22,-2 2 21,2 2 1,1-5-55,0 2 0,2 3 47,2-2 0,-3-2-47,4 2 0,-3-5-52,2 5 0,-1-2-150,5 2 1,-5 2 101,1-3 129,3-2 0,-1 11 0,6-4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0:37:14.232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159 0 8096,'0'7'-619,"-5"-2"0,4-4 863,-3 3-154,3-3-19,1 9 1,0-8-59,0 6 56,0-1 1,-4 5-35,0-1 1,0 2 31,4 2 0,0-3 6,0 3 0,0-1 5,0 1 0,-3-1 4,-1 5 0,0-5-49,4 1 0,0 1 31,0-1 0,0 4-43,0-4 1,0 0 48,0-3 0,0 3-138,0 0 1,0 0 94,0-4 1,0 0 18,0 1-33,0-1 0,0 0 5,0 1 84,0-1 1,0 0-41,0 1-27,0-1 0,-4 0 8,1 0 0,-1 1-33,4-1 0,0-3-10,0-1 0,0 1-7,0 3 1,0 0-2,0 1 0,-4 3-7,0 0 0,0 0 56,4-4 0,-3 0-32,-1 1 1,0-1-3,4 0 1,-4 4 20,1 0 1,-1 1 27,4-5 0,-4 0-49,0 0 0,-1 1 11,1-1 11,3 0 1,-4 1 0,5-1 0,0 0 11,0 1-28,-5-1 1,4 0-47,-3 1 1,3-5 41,1 1 1,0-5-53,0 5 1,0-4 1,0 3-15,0 1 40,0 3 7,0 0 29,0 1 1,0-1-25,0 0 1,1-3 8,3-1 1,-3-3-5,3 4 0,-3-1 1,-1 5 0,0-5 2,0 1 0,0-1-2,0 4 1,0 1 19,0-1 0,0 0 2,0 1 1,0-1 34,0 0 0,0 1-47,0-1 0,0 0 18,0 1 1,0-1-48,0 0 5,0 0 0,0 1 25,0-1-13,0 0 0,0 1-11,0-1 0,0-3-26,0-1 1,0 1 28,-5 3 1,4 0 29,-3 1 0,2-5 18,-2 1 11,3-1-39,-4 4 1,5 1-1,0-1 0,0-3-6,0-1 1,0-3 1,0 3 1,0-3-20,0 4 0,0-4 20,0 3 1,0-3-23,0 3 0,0-3 15,0 4 1,0-5 48,0 5 1,0-4 36,0 3-37,0 1 0,0 3-19,0 0 1,0-3 9,0 0 1,0-1 42,0 4 0,-4 1-48,0-1 0,0-3 52,4-1 1,-3 1-46,-1 3 1,0 0-1,4 1 1,0-1-27,0 0 0,-4 0-10,0 1 1,1-5 35,3 1 1,0-1 48,0 5-26,0-1 0,0 0-33,0 1 1,0-1 247,0 0-202,0 1 0,0-1 14,0 0 0,0 0 2,0 1 1,0-1 3,0 0 1,0 1-14,0-1 0,0-3 77,0-1-306,0 1 284,0-2-307,0 4-108,0-9 1,1 4-783,3-5 1055,2-5 0,5-6 0,1-7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0:37:16.758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0 57 7068,'0'-8'-552,"0"1"608,0 4-44,0-7 0,4 8 95,0-6-47,0 6 0,-3-3 55,3 5-44,-3-5 31,4 3 0,-5-3 66,0 5 15,0 0-101,5 5 0,-4-2-20,3 5 1,-3-5 49,-1 5-73,0-1 0,4 5-8,0-1 1,3 0-21,-3 1 1,4 0-10,-5 3 0,6-2-7,-1 2 0,-2 1-14,1-1 0,1 2 47,3-2 0,-1-2-35,-2 6 1,2-5 22,-2 1 0,2-2 60,1-2 0,-4 0 6,1 1 1,-1-1 53,5 0-55,-1 1 0,0-1-66,1 0-1,-1-4 1,0 1-68,1-4 0,-5 4 125,1-5-97,-1 6 24,5-3-11,-1 6 1,-1-1 27,-3 0 1,2-3 18,-5-1-24,5 1 1,-7 3 7,6 1 0,-4-1-28,3 0 0,-4-3 22,0-1 0,2 1 5,-1 3 1,4-3 0,-4-1 0,1 1-2,-2 3 0,0-3 2,4-1 0,-3 1 0,4 3 0,-5-1-16,5-2 0,-4 2 3,3-3 1,-3 3-22,4 2 1,-5-5 25,5 1 1,-4-1-28,3 4 1,-3-3 16,4 0 1,-6-1-4,2 4 1,1-3 2,-1-1 1,3 1 2,-3 3 0,3-3 11,-3-1 1,4 1 4,-4 3 1,3-3 44,-3-1-56,5 1 1,-4 3 35,2 0 0,3-3-21,-2 0 0,-2-2 4,2 1 0,-5 3-12,5-2 1,-4-2 10,3 2-19,1-1 0,2 5-5,-3-1 1,3-4-28,-2 1 1,-2 0 34,2 3 1,-4-4-52,3 1 44,1-1 0,2 5 1,-3-1 0,3-1 7,-2-2 0,-2 2 0,2-3 0,-5 3 0,5 2 0,-4-1 4,3 0 1,-1 1-14,2-1 0,-2 0 7,-2 0 0,-1 1 23,4-1 1,-4 0-3,0 1 1,0-1 2,1 0 1,-2 1-11,6-1 0,-6 0 1,2 1 0,1-1-4,-1 0 1,3 0 1,-3 1 1,4-5-47,-5 1 0,5-1 44,-4 5 1,3-5-89,-3 1 69,5-1 0,-7 3 0,6-2 0,-6 2-3,2-3 0,1 0-3,-1 0 0,1 0-1,-1 0 0,-3 3 14,3-2-3,2 2 1,-3 1 6,4 0 1,-4 1 11,0-1 0,2 0 27,-1 1 1,0-1 14,-4 0 0,4 0-238,0 1 0,-1-1 176,-3 0 1,4 1-14,0-1 1,1 0 2,-1 1 1,-3-1 17,3 0 0,1 1-11,-2-1 1,5 0-1,-4 0 0,1 0-2,-1-4 0,-2 3 0,6-2 0,-6 2 17,2 1-8,2 0 1,-5 1-9,3-1 0,1 0 2,-1 1-3,0-1 1,-1 0 2,1 0 1,1 0 0,-1-4 0,-1 3-42,4-2 1,-4-2-7,0 1 0,4 0 38,0 0 0,-2 3-3,-1-2 0,2-2 6,2 2 1,-2-1 2,2 5 0,-5-1 20,5 0 1,-2-2-24,2 2 1,2-2 3,-3 6 1,0-2 2,0-2 0,-3 4 1,3 0 1,-3 4-5,4-4 0,-6 1-1,2-1 1,1-2 17,-1 2 1,3 1 0,-3 0 1,1-1-15,-1-4 0,-3 0 0,3 1 0,1-1-9,-1 0 0,5-3-4,-2-1 1,-1 1-1,2 3 0,-2-3-4,2-1 1,2-3-3,-3 3 0,0-3 6,0 4 1,1-4-3,3 3 0,-3-1 6,-1 2 0,-3 1-1,3-6 0,-3 5 17,4-4 0,-5 5-14,5-2 1,-4-1 2,3 2 0,-4-1 12,1 5-5,2-1 0,-4 0-2,6 1 0,-4-1 0,3 0 0,-4 1-16,1-1 0,1 0 13,-2 1 1,5-1-15,-4 0 21,4 0 0,-5 1 0,4-1 0,-4 0 91,1 1-43,2-1 0,-3 0-38,4 1 1,-3-1 3,3 0 1,-4 0-18,1 1 0,1-1 18,-2 0 1,5 1-53,-4-1 1,3 0 24,-3 1 0,4 0-6,-5 3 1,6-5 4,-1 5 1,-2-8-3,2 4 0,-5-1 1,5 5 0,-2-2-1,2 2 1,0-3 1,-4 0 1,4-1 2,-4 0 0,4 1 0,0-1 0,-2-1 0,2-3-1,-1 9 1,5-9-13,-1 8 0,-4-2-3,1-2 1,-2 0-8,2 1 1,1-1-5,-6 0 0,6 1 23,-1-1 1,-3 0-26,-2 0 38,4 1 1,-5-1-7,6 0 7,-6 1-17,8-1 6,-8 0 0,6 1-1,-4-1 1,4-4-1,-5 1 0,2-4-7,-1 3 1,-3-3 34,3 4-12,3-1 1,-2 4 33,2 1 0,2-1 6,-5 0 0,3-2-22,-3 2 1,1-2 12,-1 6 0,1-2-31,2-2 1,2 2 13,-5 2 0,3-3 9,-3 4 1,4 0-6,-4-1 0,3 4 14,-3-4 1,3 4 36,-3-4 1,4 4 0,-5-4 1,2 1-4,-1-1 0,-3-2 107,3 2 0,1-3-101,-1 0 1,1-1 18,-1 0 0,-2 1-42,6-1 115,-6 0-375,8 0-76,-3-4-13,4-2 0,0-5-85,1 0 0,-5 0-267,1 0 0,-2-5 637,2-3 0,7-2 0,-3-1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0:38:01.271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23 193 7892,'-1'8'0,"-3"-1"0,3-3-540,-3 4 0,-1-5 69,1 5 171,0-6 337,4 3-13,0-5 0,2 0-4,1 0 0,4 0 4,4 0 0,4-5-1,0-2 0,5-3-17,-1-1 1,-1-1 39,1 1 1,-6 0 4,2-1 1,0 1-25,-3 0 1,2-1 3,-7 1 0,-2 4 43,-1-1-48,-3 0 1,-6-2 3,-2 3 1,-5 2 29,-3 5 0,1 0 58,-4 0 0,3 1 361,-4 3 0,5 1-161,-1 2 1,2 3-251,2-2 1,3-2-90,1 2 0,3-1-23,-3 5 0,4-5 64,-1 1 1,3-4-102,1 3 1,5-3 77,3 3 1,5-4-80,2 1 1,6-3 22,-3-1 1,4 0-129,0 0 0,0-5 67,-3-3 1,1-2-125,-5-1 1,0 0 237,-4-1 1,-1 0-67,-2-3 1,-3 2 175,-5-2 0,-7 1-108,-4-1 1,-5 6 174,-7-2 1,-3 6-31,-1-2 0,1 4-96,3-1 0,2 3-100,2 1 1,3 1 54,5 3 0,4-3 0,2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0T00:38:02.024"/>
    </inkml:context>
    <inkml:brush xml:id="br0">
      <inkml:brushProperty name="width" value="0.08571" units="cm"/>
      <inkml:brushProperty name="height" value="0.08571" units="cm"/>
      <inkml:brushProperty name="color" value="#F6630D"/>
    </inkml:brush>
  </inkml:definitions>
  <inkml:trace contextRef="#ctx0" brushRef="#br0">157 91 8025,'0'-7'-1232,"0"-3"1270,0 4 1,-4-1 953,1-1-747,-1 6 1,3-4-52,-3 6 0,3 2-25,-3 2 1,3 2 61,1 5 1,0 2-68,0 2 1,0-3-47,0 3 1,0 2-32,0-2 1,0 0-158,0-4 1,5 0 82,2 1 1,-1-2-126,2-3 0,-4 2 21,3-5 0,-3 0 85,4-4-151,-1 0 0,3-5-50,-2-3 1,1-3-17,-6-4 0,1 1 125,-4-5 0,4 4-1,0-4 1,-1 2 8,-3-2 1,-3-1-6,-1 5 0,-5-4-7,2 4 0,-5 3-25,-3 5 1,1 4 389,-5 0 1,4 1-120,-3 2 1,4 5 323,-1 3 1,-3 2-196,-1 1 0,4 6-69,4 1 0,1-1-131,6-2 1,-3 1-26,3-1 1,1 0-177,7-3 1,4-2 117,7-3 0,-2 2-145,6-5 0,0-1-181,4-3 1,-1 0-239,1 0 1,-2-1 573,-2-3 0,3-2 0,-5-5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A1476C9-44C8-4371-A93B-7830B6025A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8F9FE7B-2F9F-4F16-8420-1B60A8946A9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ABB4C82F-3C0D-4307-942E-1E7F68BBAA6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8F195F5-EB9E-40ED-9217-BA415A9605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06EE14F-5A28-44EA-B5CD-30A1EF49D6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215B3882-C7C3-4E6C-BC1E-A62A2137EB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4558A5-2007-46E5-A449-AE4E54221F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40B594-5F07-4CBB-A371-6ABBCC5C9E6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6200" y="6602413"/>
            <a:ext cx="53990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>
                <a:ea typeface="ＭＳ Ｐゴシック" charset="-128"/>
                <a:cs typeface="Arial" pitchFamily="34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080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749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5881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4EE7C-0A50-DC47-BC07-D7D0D6AA3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02149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6F6257F8-97F0-4F55-8560-D90433B9435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>
                <a:ea typeface="ＭＳ Ｐゴシック" charset="-128"/>
                <a:cs typeface="Arial" pitchFamily="34" charset="0"/>
              </a:rPr>
              <a:t>© 2014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098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48D73E0-45E9-40BD-879A-DCA0526527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8883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7C1934C0-8FC7-49A5-B7B1-C76614A2A16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>
                <a:ea typeface="ＭＳ Ｐゴシック" charset="-128"/>
                <a:cs typeface="Arial" pitchFamily="34" charset="0"/>
              </a:rPr>
              <a:t>© 2014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372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4608C79-0A89-42A7-A9B0-8CA9C43550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9955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6A4D85B3-FEDF-4ECB-B961-1D49B6A6B62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>
                <a:ea typeface="ＭＳ Ｐゴシック" charset="-128"/>
                <a:cs typeface="Arial" pitchFamily="34" charset="0"/>
              </a:rPr>
              <a:t>© 2014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237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C32AB80A-34BC-4B46-B912-166A01E4B6F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>
                <a:ea typeface="ＭＳ Ｐゴシック" charset="-128"/>
                <a:cs typeface="Arial" pitchFamily="34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5865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30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9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771A74F6-6DB2-4BD2-B4C9-443B1C8ED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818F6490-F6CD-400A-BF47-651E443C2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1" name="Rectangle 19">
            <a:extLst>
              <a:ext uri="{FF2B5EF4-FFF2-40B4-BE49-F238E27FC236}">
                <a16:creationId xmlns:a16="http://schemas.microsoft.com/office/drawing/2014/main" id="{1BCC6F5A-3C35-4A3D-9B1D-F3DBA7B47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20##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26" r:id="rId3"/>
    <p:sldLayoutId id="2147483830" r:id="rId4"/>
    <p:sldLayoutId id="2147483827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ED6B0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2.xml"/><Relationship Id="rId4" Type="http://schemas.openxmlformats.org/officeDocument/2006/relationships/image" Target="../media/image3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09" Type="http://schemas.openxmlformats.org/officeDocument/2006/relationships/customXml" Target="../ink/ink6.xml"/><Relationship Id="rId117" Type="http://schemas.openxmlformats.org/officeDocument/2006/relationships/customXml" Target="../ink/ink10.xml"/><Relationship Id="rId3" Type="http://schemas.openxmlformats.org/officeDocument/2006/relationships/customXml" Target="../ink/ink3.xml"/><Relationship Id="rId21" Type="http://schemas.openxmlformats.org/officeDocument/2006/relationships/customXml" Target="../ink/ink4.xml"/><Relationship Id="rId112" Type="http://schemas.openxmlformats.org/officeDocument/2006/relationships/image" Target="../media/image431.png"/><Relationship Id="rId108" Type="http://schemas.openxmlformats.org/officeDocument/2006/relationships/image" Target="../media/image429.png"/><Relationship Id="rId116" Type="http://schemas.openxmlformats.org/officeDocument/2006/relationships/image" Target="../media/image433.png"/><Relationship Id="rId2" Type="http://schemas.openxmlformats.org/officeDocument/2006/relationships/image" Target="../media/image21.jpeg"/><Relationship Id="rId20" Type="http://schemas.openxmlformats.org/officeDocument/2006/relationships/image" Target="../media/image385.png"/><Relationship Id="rId111" Type="http://schemas.openxmlformats.org/officeDocument/2006/relationships/customXml" Target="../ink/ink7.xml"/><Relationship Id="rId1" Type="http://schemas.openxmlformats.org/officeDocument/2006/relationships/slideLayout" Target="../slideLayouts/slideLayout6.xml"/><Relationship Id="rId110" Type="http://schemas.openxmlformats.org/officeDocument/2006/relationships/image" Target="../media/image430.png"/><Relationship Id="rId115" Type="http://schemas.openxmlformats.org/officeDocument/2006/relationships/customXml" Target="../ink/ink9.xml"/><Relationship Id="rId23" Type="http://schemas.openxmlformats.org/officeDocument/2006/relationships/customXml" Target="../ink/ink5.xml"/><Relationship Id="rId114" Type="http://schemas.openxmlformats.org/officeDocument/2006/relationships/image" Target="../media/image432.png"/><Relationship Id="rId22" Type="http://schemas.openxmlformats.org/officeDocument/2006/relationships/image" Target="../media/image386.png"/><Relationship Id="rId113" Type="http://schemas.openxmlformats.org/officeDocument/2006/relationships/customXml" Target="../ink/ink8.xml"/><Relationship Id="rId118" Type="http://schemas.openxmlformats.org/officeDocument/2006/relationships/image" Target="../media/image4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customXml" Target="../ink/ink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E6513F8-2EEC-4ECB-B3BF-F1D41D177226}"/>
              </a:ext>
            </a:extLst>
          </p:cNvPr>
          <p:cNvSpPr>
            <a:spLocks noGrp="1"/>
          </p:cNvSpPr>
          <p:nvPr/>
        </p:nvSpPr>
        <p:spPr bwMode="auto">
          <a:xfrm>
            <a:off x="5105400" y="1676400"/>
            <a:ext cx="403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400" b="1">
                <a:cs typeface="Arial" panose="020B0604020202020204" pitchFamily="34" charset="0"/>
              </a:rPr>
              <a:t>Chapter 24</a:t>
            </a:r>
            <a:br>
              <a:rPr lang="en-US" altLang="en-US" sz="3400" b="1">
                <a:cs typeface="Arial" panose="020B0604020202020204" pitchFamily="34" charset="0"/>
              </a:rPr>
            </a:br>
            <a:endParaRPr lang="en-US" altLang="en-US" sz="3400" b="1">
              <a:cs typeface="Arial" panose="020B0604020202020204" pitchFamily="34" charset="0"/>
            </a:endParaRPr>
          </a:p>
          <a:p>
            <a:pPr algn="ctr"/>
            <a:r>
              <a:rPr lang="en-US" altLang="en-US" sz="3400" b="1">
                <a:cs typeface="Arial" panose="020B0604020202020204" pitchFamily="34" charset="0"/>
              </a:rPr>
              <a:t>Transition Metals and Coordination Compounds</a:t>
            </a:r>
            <a:endParaRPr lang="en-US" altLang="en-US" sz="3400">
              <a:cs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E949167-7C2C-4307-9D7D-5E6145931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300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1268" name="Picture 4" descr="80924Tro3e_ecat.jpg">
            <a:extLst>
              <a:ext uri="{FF2B5EF4-FFF2-40B4-BE49-F238E27FC236}">
                <a16:creationId xmlns:a16="http://schemas.microsoft.com/office/drawing/2014/main" id="{42A5F997-E8E3-4618-BB39-737210015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8577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55656FD8-3E82-4ADE-A8C5-CD5721D24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7000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rgbClr val="000000"/>
                </a:solidFill>
                <a:latin typeface="Arial"/>
                <a:ea typeface="ＭＳ Ｐゴシック" charset="0"/>
              </a:rPr>
              <a:t>Lecture Presentation</a:t>
            </a:r>
          </a:p>
        </p:txBody>
      </p:sp>
      <p:sp>
        <p:nvSpPr>
          <p:cNvPr id="11270" name="Rectangle 3">
            <a:extLst>
              <a:ext uri="{FF2B5EF4-FFF2-40B4-BE49-F238E27FC236}">
                <a16:creationId xmlns:a16="http://schemas.microsoft.com/office/drawing/2014/main" id="{81846639-0CCD-441B-A430-0E1013812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410200"/>
            <a:ext cx="403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100"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100">
                <a:cs typeface="Arial" panose="020B0604020202020204" pitchFamily="34" charset="0"/>
              </a:rPr>
              <a:t>Sherril Soman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100">
                <a:cs typeface="Arial" panose="020B0604020202020204" pitchFamily="34" charset="0"/>
              </a:rPr>
              <a:t>Grand Valley State University</a:t>
            </a:r>
            <a:endParaRPr lang="en-US" altLang="en-US" sz="2500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444049E8-6FA4-43CC-A702-F37165127D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4572000" cy="5486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The electronegativity of the transition metals slowly increases across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 series.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400">
                <a:ea typeface="ＭＳ Ｐゴシック" panose="020B0600070205080204" pitchFamily="34" charset="-128"/>
              </a:rPr>
              <a:t>Except for last element in the series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Electronegativity slightly increases between first and second series, but the third transition series atoms are about the same as the second.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400">
                <a:ea typeface="ＭＳ Ｐゴシック" panose="020B0600070205080204" pitchFamily="34" charset="-128"/>
              </a:rPr>
              <a:t>Trend opposite to main group elements</a:t>
            </a:r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D7F19410-24F9-4280-A683-52B76E14DE6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Electronegativity</a:t>
            </a:r>
          </a:p>
        </p:txBody>
      </p:sp>
      <p:pic>
        <p:nvPicPr>
          <p:cNvPr id="20484" name="Picture 2" descr="24_03_Figure.jpg">
            <a:extLst>
              <a:ext uri="{FF2B5EF4-FFF2-40B4-BE49-F238E27FC236}">
                <a16:creationId xmlns:a16="http://schemas.microsoft.com/office/drawing/2014/main" id="{0FF67869-F471-4B58-BBAA-D89A24F32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"/>
          <a:stretch>
            <a:fillRect/>
          </a:stretch>
        </p:blipFill>
        <p:spPr bwMode="auto">
          <a:xfrm>
            <a:off x="4572000" y="1447800"/>
            <a:ext cx="441642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5D30F814-179A-497C-8065-69A427B8545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Oxidation States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EB3C3CA-7C71-45AD-B947-306315AFCC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4582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Unlike main group metals, transition metals often exhibit multiple oxidation states.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They vary by 1.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Highest oxidation state is the same as the group number for groups 3B to 7B.</a:t>
            </a:r>
          </a:p>
        </p:txBody>
      </p:sp>
      <p:pic>
        <p:nvPicPr>
          <p:cNvPr id="21508" name="Picture 2" descr="24_04_Figure.jpg">
            <a:extLst>
              <a:ext uri="{FF2B5EF4-FFF2-40B4-BE49-F238E27FC236}">
                <a16:creationId xmlns:a16="http://schemas.microsoft.com/office/drawing/2014/main" id="{B5044E91-A064-41C5-9B46-16F08C3C0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8"/>
          <a:stretch>
            <a:fillRect/>
          </a:stretch>
        </p:blipFill>
        <p:spPr bwMode="auto">
          <a:xfrm>
            <a:off x="762000" y="2819400"/>
            <a:ext cx="73914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FC10E25B-8DA4-4D06-A302-A2984B496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Complex Ions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35FBF2B1-ACB5-42F3-A6B2-68906A06E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8229600" cy="388778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When a monatomic cation combines with multiple monatomic anions or neutral molecules it makes a </a:t>
            </a:r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complex ion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attached anions or neutral molecules are called </a:t>
            </a:r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ligands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charge on the complex ion can then be positive or negative, depending on the numbers and types of ligands attached.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A2C8EC67-1015-4EEA-846A-DBF2D7A7CD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458200" cy="5257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When a complex ion combines with counterions to make a neutral compound it is called a </a:t>
            </a:r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coordination compound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primary valence</a:t>
            </a:r>
            <a:r>
              <a:rPr lang="en-US" altLang="en-US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is the oxidation number of the metal.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</a:t>
            </a:r>
            <a:r>
              <a:rPr lang="en-US" altLang="en-US" b="1"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secondary valence</a:t>
            </a:r>
            <a:r>
              <a:rPr lang="en-US" altLang="en-US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is the number of ligands bonded to the metal.</a:t>
            </a:r>
          </a:p>
          <a:p>
            <a:pPr lvl="1"/>
            <a:r>
              <a:rPr lang="en-US" altLang="en-US" sz="24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Coordination number</a:t>
            </a:r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Coordination numbers range from 2 to 12, with the most common being 6 and 4.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CoCl</a:t>
            </a:r>
            <a:r>
              <a:rPr lang="en-US" altLang="en-US" baseline="-25000">
                <a:solidFill>
                  <a:schemeClr val="accent2"/>
                </a:solidFill>
                <a:ea typeface="ＭＳ Ｐゴシック" panose="020B0600070205080204" pitchFamily="34" charset="-128"/>
              </a:rPr>
              <a:t>3 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• 6H</a:t>
            </a:r>
            <a:r>
              <a:rPr lang="en-US" altLang="en-US" baseline="-25000">
                <a:solidFill>
                  <a:schemeClr val="accent2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O = [Co(H</a:t>
            </a:r>
            <a:r>
              <a:rPr lang="en-US" altLang="en-US" baseline="-25000">
                <a:solidFill>
                  <a:schemeClr val="accent2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O)</a:t>
            </a:r>
            <a:r>
              <a:rPr lang="en-US" altLang="en-US" baseline="-25000">
                <a:solidFill>
                  <a:schemeClr val="accent2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6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]Cl</a:t>
            </a:r>
            <a:r>
              <a:rPr lang="en-US" altLang="en-US" baseline="-25000">
                <a:solidFill>
                  <a:schemeClr val="accent2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3</a:t>
            </a:r>
            <a:endParaRPr lang="en-US" altLang="en-US">
              <a:solidFill>
                <a:schemeClr val="accent2"/>
              </a:solidFill>
              <a:ea typeface="ＭＳ Ｐゴシック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23555" name="Title 1">
            <a:extLst>
              <a:ext uri="{FF2B5EF4-FFF2-40B4-BE49-F238E27FC236}">
                <a16:creationId xmlns:a16="http://schemas.microsoft.com/office/drawing/2014/main" id="{6982C633-3A3B-4BF8-B283-37E007F9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Coordination Compounds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12F8FAE-EC48-4D3E-989A-ADBC007F9483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Coordination Compound</a:t>
            </a:r>
          </a:p>
        </p:txBody>
      </p:sp>
      <p:pic>
        <p:nvPicPr>
          <p:cNvPr id="24579" name="Picture 2" descr="24_Pg1104_UnFigure_1.jpg">
            <a:extLst>
              <a:ext uri="{FF2B5EF4-FFF2-40B4-BE49-F238E27FC236}">
                <a16:creationId xmlns:a16="http://schemas.microsoft.com/office/drawing/2014/main" id="{AEDFFAA6-1399-4731-BCA5-DDA81EC69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1447800" y="609600"/>
            <a:ext cx="61722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CFE6D8FB-C377-429A-BF43-C6C191C725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7848600" cy="2362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Complex ion formation is a type of Lewis acid–base reaction.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 bond that forms when the pair of electrons is donated by one atom is called a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coordinate covalent bond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25603" name="Title 1">
            <a:extLst>
              <a:ext uri="{FF2B5EF4-FFF2-40B4-BE49-F238E27FC236}">
                <a16:creationId xmlns:a16="http://schemas.microsoft.com/office/drawing/2014/main" id="{F696CB49-6ACE-4C01-8F6B-FBA65F2AC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Complex Ion Formation</a:t>
            </a:r>
          </a:p>
        </p:txBody>
      </p:sp>
      <p:pic>
        <p:nvPicPr>
          <p:cNvPr id="25604" name="Picture 2" descr="24_Pg1104_UnFigure_2.jpg">
            <a:extLst>
              <a:ext uri="{FF2B5EF4-FFF2-40B4-BE49-F238E27FC236}">
                <a16:creationId xmlns:a16="http://schemas.microsoft.com/office/drawing/2014/main" id="{C0190B66-F8F6-4CBE-BEDD-DC25C0B35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3"/>
          <a:stretch>
            <a:fillRect/>
          </a:stretch>
        </p:blipFill>
        <p:spPr bwMode="auto">
          <a:xfrm>
            <a:off x="534387" y="1630362"/>
            <a:ext cx="75580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32F21A44-8C94-4EAD-80C2-D45F1076DA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609600"/>
            <a:ext cx="8458200" cy="3276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Some ligands can form more than one coordinate covalent bond with the metal atom.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Lone pairs on different atoms that are separated enough so that both can bond to the metal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</a:t>
            </a:r>
            <a:r>
              <a:rPr lang="en-US" altLang="en-US" b="1">
                <a:solidFill>
                  <a:schemeClr val="hlink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chelate</a:t>
            </a:r>
            <a:r>
              <a:rPr lang="en-US" altLang="en-US">
                <a:ea typeface="ＭＳ Ｐゴシック" panose="020B0600070205080204" pitchFamily="34" charset="-128"/>
              </a:rPr>
              <a:t> is a complex ion containing a multidentate ligand.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The ligand is called the </a:t>
            </a:r>
            <a:r>
              <a:rPr lang="en-US" altLang="en-US" sz="24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chelating agent</a:t>
            </a:r>
            <a:r>
              <a:rPr lang="en-US" altLang="en-US" sz="240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A128775B-B541-46A0-96EA-A663ED14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Ligands with Extra Teeth</a:t>
            </a:r>
          </a:p>
        </p:txBody>
      </p:sp>
      <p:pic>
        <p:nvPicPr>
          <p:cNvPr id="26628" name="Picture 2" descr="24_Pg1105_UnFigure_1.jpg">
            <a:extLst>
              <a:ext uri="{FF2B5EF4-FFF2-40B4-BE49-F238E27FC236}">
                <a16:creationId xmlns:a16="http://schemas.microsoft.com/office/drawing/2014/main" id="{2031BFEB-C897-434C-B7DB-C766BFCC3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"/>
          <a:stretch>
            <a:fillRect/>
          </a:stretch>
        </p:blipFill>
        <p:spPr bwMode="auto">
          <a:xfrm>
            <a:off x="2209800" y="3910013"/>
            <a:ext cx="49530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24_02_Table.jpg">
            <a:extLst>
              <a:ext uri="{FF2B5EF4-FFF2-40B4-BE49-F238E27FC236}">
                <a16:creationId xmlns:a16="http://schemas.microsoft.com/office/drawing/2014/main" id="{EF7CEF9D-7DF1-4B77-8492-37C39AF12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"/>
          <a:stretch>
            <a:fillRect/>
          </a:stretch>
        </p:blipFill>
        <p:spPr bwMode="auto">
          <a:xfrm>
            <a:off x="2209800" y="125413"/>
            <a:ext cx="4953000" cy="66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>
            <a:extLst>
              <a:ext uri="{FF2B5EF4-FFF2-40B4-BE49-F238E27FC236}">
                <a16:creationId xmlns:a16="http://schemas.microsoft.com/office/drawing/2014/main" id="{B54C5E0A-9382-40E0-A0D0-9051DB382EE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Ligands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FB5AD5E-A389-4A33-BCBE-15C556F7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EDTA – A Polydentate Ligand</a:t>
            </a:r>
          </a:p>
        </p:txBody>
      </p:sp>
      <p:pic>
        <p:nvPicPr>
          <p:cNvPr id="28675" name="Picture 2" descr="24_Pg1105_UnFigure_2.jpg">
            <a:extLst>
              <a:ext uri="{FF2B5EF4-FFF2-40B4-BE49-F238E27FC236}">
                <a16:creationId xmlns:a16="http://schemas.microsoft.com/office/drawing/2014/main" id="{47FECDB0-BF55-4570-AA3F-BE60D8761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"/>
          <a:stretch>
            <a:fillRect/>
          </a:stretch>
        </p:blipFill>
        <p:spPr bwMode="auto">
          <a:xfrm>
            <a:off x="685800" y="1066800"/>
            <a:ext cx="77739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4A0AA07-0507-406F-A938-6504CD8BA54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Complex Ions with Polydentate Ligands</a:t>
            </a:r>
          </a:p>
        </p:txBody>
      </p:sp>
      <p:pic>
        <p:nvPicPr>
          <p:cNvPr id="29699" name="Picture 2" descr="24_05_Figure.jpg">
            <a:extLst>
              <a:ext uri="{FF2B5EF4-FFF2-40B4-BE49-F238E27FC236}">
                <a16:creationId xmlns:a16="http://schemas.microsoft.com/office/drawing/2014/main" id="{74526E69-ECA7-4BB3-8A17-1EDAB2DC8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6"/>
          <a:stretch>
            <a:fillRect/>
          </a:stretch>
        </p:blipFill>
        <p:spPr bwMode="auto">
          <a:xfrm>
            <a:off x="381000" y="685800"/>
            <a:ext cx="85344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C248F3C-050E-4939-8D9B-F16D0DA23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Gemstones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A1280B2-08AE-42F0-9978-5CFB203357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229600" cy="152558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colors of rubies and emeralds are both due to the presence of Cr</a:t>
            </a:r>
            <a:r>
              <a:rPr lang="en-US" altLang="en-US" baseline="30000">
                <a:ea typeface="ＭＳ Ｐゴシック" panose="020B0600070205080204" pitchFamily="34" charset="-128"/>
              </a:rPr>
              <a:t>3+ </a:t>
            </a:r>
            <a:r>
              <a:rPr lang="en-US" altLang="en-US">
                <a:ea typeface="ＭＳ Ｐゴシック" panose="020B0600070205080204" pitchFamily="34" charset="-128"/>
              </a:rPr>
              <a:t>ions; the difference lies in the crystal hosting the ion.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A5326232-25CF-4BFE-9708-ACAE38637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6600"/>
            <a:ext cx="19970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hlink"/>
                </a:solidFill>
                <a:latin typeface="+mn-lt"/>
                <a:ea typeface="+mn-ea"/>
              </a:rPr>
              <a:t>Some Al</a:t>
            </a:r>
            <a:r>
              <a:rPr lang="en-US" baseline="30000">
                <a:solidFill>
                  <a:schemeClr val="hlink"/>
                </a:solidFill>
                <a:latin typeface="+mn-lt"/>
                <a:ea typeface="+mn-ea"/>
              </a:rPr>
              <a:t>3+</a:t>
            </a:r>
            <a:r>
              <a:rPr lang="en-US">
                <a:solidFill>
                  <a:schemeClr val="hlink"/>
                </a:solidFill>
                <a:latin typeface="+mn-lt"/>
                <a:ea typeface="+mn-ea"/>
              </a:rPr>
              <a:t> ions in Al</a:t>
            </a:r>
            <a:r>
              <a:rPr lang="en-US" baseline="-25000">
                <a:solidFill>
                  <a:schemeClr val="hlink"/>
                </a:solidFill>
                <a:latin typeface="+mn-lt"/>
                <a:ea typeface="+mn-ea"/>
              </a:rPr>
              <a:t>2</a:t>
            </a:r>
            <a:r>
              <a:rPr lang="en-US">
                <a:solidFill>
                  <a:schemeClr val="hlink"/>
                </a:solidFill>
                <a:latin typeface="+mn-lt"/>
                <a:ea typeface="+mn-ea"/>
              </a:rPr>
              <a:t>O</a:t>
            </a:r>
            <a:r>
              <a:rPr lang="en-US" baseline="-25000">
                <a:solidFill>
                  <a:schemeClr val="hlink"/>
                </a:solidFill>
                <a:latin typeface="+mn-lt"/>
                <a:ea typeface="+mn-ea"/>
              </a:rPr>
              <a:t>3</a:t>
            </a:r>
            <a:r>
              <a:rPr lang="en-US">
                <a:solidFill>
                  <a:schemeClr val="hlink"/>
                </a:solidFill>
                <a:latin typeface="+mn-lt"/>
                <a:ea typeface="+mn-ea"/>
              </a:rPr>
              <a:t> are replaced by Cr</a:t>
            </a:r>
            <a:r>
              <a:rPr lang="en-US" baseline="30000">
                <a:solidFill>
                  <a:schemeClr val="hlink"/>
                </a:solidFill>
                <a:latin typeface="+mn-lt"/>
                <a:ea typeface="+mn-ea"/>
              </a:rPr>
              <a:t>3+</a:t>
            </a:r>
            <a:r>
              <a:rPr lang="en-US">
                <a:solidFill>
                  <a:schemeClr val="hlink"/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A9FA2115-938A-421B-8318-B960617A1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200400"/>
            <a:ext cx="2057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hlink"/>
                </a:solidFill>
                <a:latin typeface="+mn-lt"/>
                <a:ea typeface="+mn-ea"/>
              </a:rPr>
              <a:t>Some Al</a:t>
            </a:r>
            <a:r>
              <a:rPr lang="en-US" baseline="30000">
                <a:solidFill>
                  <a:schemeClr val="hlink"/>
                </a:solidFill>
                <a:latin typeface="+mn-lt"/>
                <a:ea typeface="+mn-ea"/>
              </a:rPr>
              <a:t>3+</a:t>
            </a:r>
            <a:r>
              <a:rPr lang="en-US">
                <a:solidFill>
                  <a:schemeClr val="hlink"/>
                </a:solidFill>
                <a:latin typeface="+mn-lt"/>
                <a:ea typeface="+mn-ea"/>
              </a:rPr>
              <a:t> ions in Be</a:t>
            </a:r>
            <a:r>
              <a:rPr lang="en-US" baseline="-25000">
                <a:solidFill>
                  <a:schemeClr val="hlink"/>
                </a:solidFill>
                <a:latin typeface="+mn-lt"/>
                <a:ea typeface="+mn-ea"/>
              </a:rPr>
              <a:t>3</a:t>
            </a:r>
            <a:r>
              <a:rPr lang="en-US">
                <a:solidFill>
                  <a:schemeClr val="hlink"/>
                </a:solidFill>
                <a:latin typeface="+mn-lt"/>
                <a:ea typeface="+mn-ea"/>
              </a:rPr>
              <a:t>Al</a:t>
            </a:r>
            <a:r>
              <a:rPr lang="en-US" baseline="-25000">
                <a:solidFill>
                  <a:schemeClr val="hlink"/>
                </a:solidFill>
                <a:latin typeface="+mn-lt"/>
                <a:ea typeface="+mn-ea"/>
              </a:rPr>
              <a:t>2</a:t>
            </a:r>
            <a:r>
              <a:rPr lang="en-US">
                <a:solidFill>
                  <a:schemeClr val="hlink"/>
                </a:solidFill>
                <a:latin typeface="+mn-lt"/>
                <a:ea typeface="+mn-ea"/>
              </a:rPr>
              <a:t>(SiO</a:t>
            </a:r>
            <a:r>
              <a:rPr lang="en-US" baseline="-25000">
                <a:solidFill>
                  <a:schemeClr val="hlink"/>
                </a:solidFill>
                <a:latin typeface="+mn-lt"/>
                <a:ea typeface="+mn-ea"/>
              </a:rPr>
              <a:t>3</a:t>
            </a:r>
            <a:r>
              <a:rPr lang="en-US">
                <a:solidFill>
                  <a:schemeClr val="hlink"/>
                </a:solidFill>
                <a:latin typeface="+mn-lt"/>
                <a:ea typeface="+mn-ea"/>
              </a:rPr>
              <a:t>)</a:t>
            </a:r>
            <a:r>
              <a:rPr lang="en-US" baseline="-25000">
                <a:solidFill>
                  <a:schemeClr val="hlink"/>
                </a:solidFill>
                <a:latin typeface="+mn-lt"/>
                <a:ea typeface="+mn-ea"/>
              </a:rPr>
              <a:t>6</a:t>
            </a:r>
            <a:r>
              <a:rPr lang="en-US">
                <a:solidFill>
                  <a:schemeClr val="hlink"/>
                </a:solidFill>
                <a:latin typeface="+mn-lt"/>
                <a:ea typeface="+mn-ea"/>
              </a:rPr>
              <a:t> are replaced by Cr</a:t>
            </a:r>
            <a:r>
              <a:rPr lang="en-US" baseline="30000">
                <a:solidFill>
                  <a:schemeClr val="hlink"/>
                </a:solidFill>
                <a:latin typeface="+mn-lt"/>
                <a:ea typeface="+mn-ea"/>
              </a:rPr>
              <a:t>3+</a:t>
            </a:r>
            <a:r>
              <a:rPr lang="en-US">
                <a:solidFill>
                  <a:schemeClr val="hlink"/>
                </a:solidFill>
                <a:latin typeface="+mn-lt"/>
                <a:ea typeface="+mn-ea"/>
              </a:rPr>
              <a:t>.</a:t>
            </a:r>
          </a:p>
        </p:txBody>
      </p:sp>
      <p:pic>
        <p:nvPicPr>
          <p:cNvPr id="12294" name="Picture 1" descr="24_Pg1100_UnFigure_1.jpg">
            <a:extLst>
              <a:ext uri="{FF2B5EF4-FFF2-40B4-BE49-F238E27FC236}">
                <a16:creationId xmlns:a16="http://schemas.microsoft.com/office/drawing/2014/main" id="{C3D2B35C-B77A-4251-B8B9-E1FBF924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1925638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6858FC3E-0667-4792-A52C-C344354C10F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Geometries in Complex Ions</a:t>
            </a:r>
          </a:p>
        </p:txBody>
      </p:sp>
      <p:pic>
        <p:nvPicPr>
          <p:cNvPr id="30723" name="Picture 2" descr="24_03_Table.jpg">
            <a:extLst>
              <a:ext uri="{FF2B5EF4-FFF2-40B4-BE49-F238E27FC236}">
                <a16:creationId xmlns:a16="http://schemas.microsoft.com/office/drawing/2014/main" id="{D944A633-D148-4301-A4AC-EC9B44035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"/>
          <a:stretch>
            <a:fillRect/>
          </a:stretch>
        </p:blipFill>
        <p:spPr bwMode="auto">
          <a:xfrm>
            <a:off x="838200" y="609600"/>
            <a:ext cx="74676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DE740FA-106C-4759-AFED-E8BF0A53C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Naming Coordination Compounds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B9E9D2A-5B19-4B38-B639-AD63FE2626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10600" cy="5029200"/>
          </a:xfrm>
        </p:spPr>
        <p:txBody>
          <a:bodyPr/>
          <a:lstStyle/>
          <a:p>
            <a:pPr marL="346075" indent="-346075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1.	Determine the name of the noncomplex ion.</a:t>
            </a:r>
          </a:p>
          <a:p>
            <a:pPr marL="346075" indent="-346075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2.	Determine the ligand names and list them in alphabetical order.</a:t>
            </a:r>
          </a:p>
          <a:p>
            <a:pPr marL="346075" indent="-346075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3.	Determine the name of the metal cation.</a:t>
            </a:r>
          </a:p>
          <a:p>
            <a:pPr marL="346075" indent="-346075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4.	Name the complex ion b:</a:t>
            </a:r>
          </a:p>
          <a:p>
            <a:pPr marL="346075" lvl="1" indent="-346075">
              <a:buFont typeface="Wingdings" panose="05000000000000000000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a) Naming each ligand alphabetically, adding a prefix in front of each ligand to indicate the number found in the complex ion</a:t>
            </a:r>
          </a:p>
          <a:p>
            <a:pPr marL="346075" lvl="1" indent="-346075">
              <a:buFont typeface="Wingdings" panose="05000000000000000000" pitchFamily="2" charset="2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	b) Following with the name of the metal cation</a:t>
            </a:r>
          </a:p>
          <a:p>
            <a:pPr marL="346075" indent="-346075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5.	Write the name of the cation followed by the name of the anion.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BE14855-A9EE-4C86-BE7D-83395B83EFB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Common Ligands</a:t>
            </a:r>
          </a:p>
        </p:txBody>
      </p:sp>
      <p:pic>
        <p:nvPicPr>
          <p:cNvPr id="32771" name="Picture 2" descr="24_04_Table.jpg">
            <a:extLst>
              <a:ext uri="{FF2B5EF4-FFF2-40B4-BE49-F238E27FC236}">
                <a16:creationId xmlns:a16="http://schemas.microsoft.com/office/drawing/2014/main" id="{E2A7E3A4-3F0D-4399-8132-F4E12DF32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"/>
          <a:stretch>
            <a:fillRect/>
          </a:stretch>
        </p:blipFill>
        <p:spPr bwMode="auto">
          <a:xfrm>
            <a:off x="1840735" y="803256"/>
            <a:ext cx="5394325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20A16B92-CA14-4D27-9F3D-31E0163F940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Common Metals found in Anionic </a:t>
            </a:r>
            <a:b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</a:b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Complex Ions</a:t>
            </a:r>
          </a:p>
        </p:txBody>
      </p:sp>
      <p:pic>
        <p:nvPicPr>
          <p:cNvPr id="33795" name="Picture 2" descr="24_05_Table.jpg">
            <a:extLst>
              <a:ext uri="{FF2B5EF4-FFF2-40B4-BE49-F238E27FC236}">
                <a16:creationId xmlns:a16="http://schemas.microsoft.com/office/drawing/2014/main" id="{867BAA46-65F2-4CBE-8B50-457EA067B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"/>
          <a:stretch>
            <a:fillRect/>
          </a:stretch>
        </p:blipFill>
        <p:spPr bwMode="auto">
          <a:xfrm>
            <a:off x="2209800" y="1066800"/>
            <a:ext cx="51054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1E507766-9420-4A1E-B709-A216A53D5C84}"/>
              </a:ext>
            </a:extLst>
          </p:cNvPr>
          <p:cNvSpPr txBox="1">
            <a:spLocks/>
          </p:cNvSpPr>
          <p:nvPr/>
        </p:nvSpPr>
        <p:spPr bwMode="auto">
          <a:xfrm>
            <a:off x="0" y="-13134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Examples of Naming Coordination Compounds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47C8B5-9D94-432C-9505-5AAA13BC6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511581"/>
              </p:ext>
            </p:extLst>
          </p:nvPr>
        </p:nvGraphicFramePr>
        <p:xfrm>
          <a:off x="574749" y="1444885"/>
          <a:ext cx="7772400" cy="5416551"/>
        </p:xfrm>
        <a:graphic>
          <a:graphicData uri="http://schemas.openxmlformats.org/drawingml/2006/table">
            <a:tbl>
              <a:tblPr/>
              <a:tblGrid>
                <a:gridCol w="3204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9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Name [Cr(H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O)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Cl]Cl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Name K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[Fe(CN)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]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Identify the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cation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and anion, and the name of the simple ion.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[Cr(H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O)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Cl]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2+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is a complex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cation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−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is chloride.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+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is potassium;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[Fe(CN)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]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3−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is a complex ion.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Give each ligand a name and list them in alphabetical order.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 is aqua;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−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is chloro.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CN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−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is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cyano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Name the metal ion.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Cr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3+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is chromium(III).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Fe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3+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is ferrate(III) because the complex ion is anionic. 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6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Name the complex ion by adding prefixes to indicate the number of each ligand followed by the name of each ligand followed by the name of the metal ion.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[Cr(H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O)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Cl]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2+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is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pentaquochloro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-chromium(III).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[Fe(CN)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]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3−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is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hexacyanoferrate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(III).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2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Name the compound by writing the name of the cation before the anion. The only space is between ion names.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[Cr(H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O)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Cl]Cl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is pentaquochloro-chromium(III) chloride.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[Fe(CN)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] is potassium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hexacyanoferrate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(III).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E539018-9024-4A48-847F-F0687D652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Isomers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A8101D8-0047-480C-9D38-72A771754E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702675" cy="33528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Structural isomers</a:t>
            </a:r>
            <a:r>
              <a:rPr lang="en-US" altLang="en-US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are molecules that have the same number and type of atoms, but they are attached in a different order.</a:t>
            </a:r>
          </a:p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Stereoisomers</a:t>
            </a:r>
            <a:r>
              <a:rPr lang="en-US" altLang="en-US" b="1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are molecules that have the same number and type of atoms, and that are attached in the same order, but the atoms or groups of atoms point in a different spatial direction.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24_06_Figure.jpg">
            <a:extLst>
              <a:ext uri="{FF2B5EF4-FFF2-40B4-BE49-F238E27FC236}">
                <a16:creationId xmlns:a16="http://schemas.microsoft.com/office/drawing/2014/main" id="{BF83A80D-4F1D-4666-B561-024190D2B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"/>
          <a:stretch>
            <a:fillRect/>
          </a:stretch>
        </p:blipFill>
        <p:spPr bwMode="auto">
          <a:xfrm>
            <a:off x="998538" y="762000"/>
            <a:ext cx="71548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>
            <a:extLst>
              <a:ext uri="{FF2B5EF4-FFF2-40B4-BE49-F238E27FC236}">
                <a16:creationId xmlns:a16="http://schemas.microsoft.com/office/drawing/2014/main" id="{A5C620EB-CA6D-4917-A488-BC7BDCEA3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Types of Isomers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6">
            <a:extLst>
              <a:ext uri="{FF2B5EF4-FFF2-40B4-BE49-F238E27FC236}">
                <a16:creationId xmlns:a16="http://schemas.microsoft.com/office/drawing/2014/main" id="{558D33B8-1592-497E-B7AD-DC828ACD9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09600"/>
            <a:ext cx="8534400" cy="1524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Linkage isomers are structural isomers that have ligands attached to the central cation through different ends of  the ligand structure.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C58FD-5BBF-42E9-8813-7E12AA46AAA7}"/>
              </a:ext>
            </a:extLst>
          </p:cNvPr>
          <p:cNvSpPr txBox="1"/>
          <p:nvPr/>
        </p:nvSpPr>
        <p:spPr>
          <a:xfrm>
            <a:off x="4876800" y="3124200"/>
            <a:ext cx="3886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+mn-lt"/>
                <a:ea typeface="+mn-ea"/>
              </a:rPr>
              <a:t>Yellow complex = pentammino</a:t>
            </a:r>
            <a:r>
              <a:rPr lang="en-US">
                <a:solidFill>
                  <a:schemeClr val="accent2"/>
                </a:solidFill>
                <a:latin typeface="+mn-lt"/>
                <a:ea typeface="+mn-ea"/>
              </a:rPr>
              <a:t>nitro</a:t>
            </a:r>
            <a:r>
              <a:rPr lang="en-US">
                <a:latin typeface="+mn-lt"/>
                <a:ea typeface="+mn-ea"/>
              </a:rPr>
              <a:t>cobalt(III)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9EC079-F1DA-4C06-ADDA-3E13E8A894D3}"/>
              </a:ext>
            </a:extLst>
          </p:cNvPr>
          <p:cNvSpPr txBox="1"/>
          <p:nvPr/>
        </p:nvSpPr>
        <p:spPr>
          <a:xfrm>
            <a:off x="4876800" y="4800600"/>
            <a:ext cx="3886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+mn-lt"/>
                <a:ea typeface="+mn-ea"/>
              </a:rPr>
              <a:t>Red complex = pentammino</a:t>
            </a:r>
            <a:r>
              <a:rPr lang="en-US">
                <a:solidFill>
                  <a:schemeClr val="accent2"/>
                </a:solidFill>
                <a:latin typeface="+mn-lt"/>
                <a:ea typeface="+mn-ea"/>
              </a:rPr>
              <a:t>nitrito</a:t>
            </a:r>
            <a:r>
              <a:rPr lang="en-US">
                <a:latin typeface="+mn-lt"/>
                <a:ea typeface="+mn-ea"/>
              </a:rPr>
              <a:t>cobalt(III)</a:t>
            </a: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379387C3-F295-4B05-A675-45F61633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Linkage Isomers</a:t>
            </a:r>
          </a:p>
        </p:txBody>
      </p:sp>
      <p:pic>
        <p:nvPicPr>
          <p:cNvPr id="37894" name="Picture 2" descr="24_07_Figure.jpg">
            <a:extLst>
              <a:ext uri="{FF2B5EF4-FFF2-40B4-BE49-F238E27FC236}">
                <a16:creationId xmlns:a16="http://schemas.microsoft.com/office/drawing/2014/main" id="{CE4B4E20-3A44-4C95-BDD1-5D68FBDF3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"/>
          <a:stretch>
            <a:fillRect/>
          </a:stretch>
        </p:blipFill>
        <p:spPr bwMode="auto">
          <a:xfrm>
            <a:off x="381000" y="1985963"/>
            <a:ext cx="42672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24_06_Table.jpg">
            <a:extLst>
              <a:ext uri="{FF2B5EF4-FFF2-40B4-BE49-F238E27FC236}">
                <a16:creationId xmlns:a16="http://schemas.microsoft.com/office/drawing/2014/main" id="{3A8F7163-2726-4A94-8FB0-E08F40405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6"/>
          <a:stretch>
            <a:fillRect/>
          </a:stretch>
        </p:blipFill>
        <p:spPr bwMode="auto">
          <a:xfrm>
            <a:off x="304800" y="1587500"/>
            <a:ext cx="8534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>
            <a:extLst>
              <a:ext uri="{FF2B5EF4-FFF2-40B4-BE49-F238E27FC236}">
                <a16:creationId xmlns:a16="http://schemas.microsoft.com/office/drawing/2014/main" id="{C2E13BD9-DB90-4679-ACCB-7AFAD7771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Ligands Capable of Linkage Isomerization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F00429-B052-2143-AB05-BA110CBB7C35}"/>
                  </a:ext>
                </a:extLst>
              </p14:cNvPr>
              <p14:cNvContentPartPr/>
              <p14:nvPr/>
            </p14:nvContentPartPr>
            <p14:xfrm>
              <a:off x="2829645" y="2715379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F00429-B052-2143-AB05-BA110CBB7C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3645" y="2643379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73C190-307B-FF47-B628-11EC1D8E7EAC}"/>
                  </a:ext>
                </a:extLst>
              </p14:cNvPr>
              <p14:cNvContentPartPr/>
              <p14:nvPr/>
            </p14:nvContentPartPr>
            <p14:xfrm>
              <a:off x="2817405" y="4689619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73C190-307B-FF47-B628-11EC1D8E7E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1765" y="4617619"/>
                <a:ext cx="72000" cy="14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D320CD01-558D-4D6E-8FE4-DD22988C827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" y="685800"/>
            <a:ext cx="7620000" cy="2057400"/>
          </a:xfrm>
        </p:spPr>
        <p:txBody>
          <a:bodyPr/>
          <a:lstStyle/>
          <a:p>
            <a:r>
              <a:rPr lang="en-US" altLang="en-US" sz="28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Geometric isomers</a:t>
            </a:r>
            <a:r>
              <a:rPr lang="en-US" altLang="en-US" sz="2800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ea typeface="ＭＳ Ｐゴシック" panose="020B0600070205080204" pitchFamily="34" charset="-128"/>
              </a:rPr>
              <a:t>are stereoisomers that differ in the spatial orientation of ligands.</a:t>
            </a:r>
          </a:p>
          <a:p>
            <a:r>
              <a:rPr lang="en-US" altLang="en-US" sz="2800" i="1">
                <a:ea typeface="ＭＳ Ｐゴシック" panose="020B0600070205080204" pitchFamily="34" charset="-128"/>
              </a:rPr>
              <a:t>cis–trans </a:t>
            </a:r>
            <a:r>
              <a:rPr lang="en-US" altLang="en-US" sz="2800">
                <a:ea typeface="ＭＳ Ｐゴシック" panose="020B0600070205080204" pitchFamily="34" charset="-128"/>
              </a:rPr>
              <a:t>isomerism in square-planar 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complexes MA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800">
                <a:ea typeface="ＭＳ Ｐゴシック" panose="020B0600070205080204" pitchFamily="34" charset="-128"/>
              </a:rPr>
              <a:t>B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39939" name="Title 1">
            <a:extLst>
              <a:ext uri="{FF2B5EF4-FFF2-40B4-BE49-F238E27FC236}">
                <a16:creationId xmlns:a16="http://schemas.microsoft.com/office/drawing/2014/main" id="{93070CFA-8D3F-49F0-89F3-DD549A5B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Geometric Isomers</a:t>
            </a:r>
          </a:p>
        </p:txBody>
      </p:sp>
      <p:pic>
        <p:nvPicPr>
          <p:cNvPr id="39940" name="Picture 2" descr="24_08_FigureA.jpg">
            <a:extLst>
              <a:ext uri="{FF2B5EF4-FFF2-40B4-BE49-F238E27FC236}">
                <a16:creationId xmlns:a16="http://schemas.microsoft.com/office/drawing/2014/main" id="{84813A7E-E39E-4B9E-B760-C6FB585C5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1151"/>
          <a:stretch>
            <a:fillRect/>
          </a:stretch>
        </p:blipFill>
        <p:spPr bwMode="auto">
          <a:xfrm>
            <a:off x="609600" y="2667000"/>
            <a:ext cx="78486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9B914598-F6FB-40B8-906F-C5E39CCCBB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40386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The properties of the transition metals are similar to each other.</a:t>
            </a:r>
          </a:p>
          <a:p>
            <a:pPr lvl="1">
              <a:spcBef>
                <a:spcPts val="600"/>
              </a:spcBef>
            </a:pPr>
            <a:r>
              <a:rPr lang="en-US" altLang="en-US" sz="2400">
                <a:ea typeface="ＭＳ Ｐゴシック" panose="020B0600070205080204" pitchFamily="34" charset="-128"/>
              </a:rPr>
              <a:t>And very different from the properties of the main 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group metals</a:t>
            </a:r>
          </a:p>
          <a:p>
            <a:pPr lvl="1">
              <a:spcBef>
                <a:spcPts val="600"/>
              </a:spcBef>
            </a:pPr>
            <a:r>
              <a:rPr lang="en-US" altLang="en-US" sz="2400">
                <a:ea typeface="ＭＳ Ｐゴシック" panose="020B0600070205080204" pitchFamily="34" charset="-128"/>
              </a:rPr>
              <a:t>High melting points, high densities, moderate to very hard, and very good electrical conductors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The similarities in properties come from similarities in valence electron configuration; they generally have two valence electrons.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37EB5E9-184D-4BB0-9F81-4315FB02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Properties and Electron Configuration of Transition Metals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1">
            <a:extLst>
              <a:ext uri="{FF2B5EF4-FFF2-40B4-BE49-F238E27FC236}">
                <a16:creationId xmlns:a16="http://schemas.microsoft.com/office/drawing/2014/main" id="{B85BBC2A-339D-4512-8C8F-B5B2D1E63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154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US" altLang="en-US" sz="2800"/>
              <a:t>In </a:t>
            </a:r>
            <a:r>
              <a:rPr lang="en-US" altLang="en-US" sz="2800" b="1" i="1">
                <a:solidFill>
                  <a:schemeClr val="accent2"/>
                </a:solidFill>
              </a:rPr>
              <a:t>cis–trans</a:t>
            </a:r>
            <a:r>
              <a:rPr lang="en-US" altLang="en-US" sz="2800" b="1">
                <a:solidFill>
                  <a:schemeClr val="accent2"/>
                </a:solidFill>
              </a:rPr>
              <a:t> isomerism</a:t>
            </a:r>
            <a:r>
              <a:rPr lang="en-US" altLang="en-US" sz="2800"/>
              <a:t>,</a:t>
            </a:r>
            <a:r>
              <a:rPr lang="en-US" altLang="en-US" sz="2800">
                <a:solidFill>
                  <a:schemeClr val="accent1"/>
                </a:solidFill>
              </a:rPr>
              <a:t> </a:t>
            </a:r>
            <a:r>
              <a:rPr lang="en-US" altLang="en-US" sz="2800"/>
              <a:t>two identical ligands are either adjacent to each other (</a:t>
            </a:r>
            <a:r>
              <a:rPr lang="en-US" altLang="en-US" sz="2800" i="1"/>
              <a:t>cis</a:t>
            </a:r>
            <a:r>
              <a:rPr lang="en-US" altLang="en-US" sz="2800"/>
              <a:t>) or opposite to each other (</a:t>
            </a:r>
            <a:r>
              <a:rPr lang="en-US" altLang="en-US" sz="2800" i="1"/>
              <a:t>trans</a:t>
            </a:r>
            <a:r>
              <a:rPr lang="en-US" altLang="en-US" sz="2800"/>
              <a:t>) in the structure.</a:t>
            </a:r>
          </a:p>
          <a:p>
            <a:pPr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US" altLang="en-US" sz="2800" i="1"/>
              <a:t>cis</a:t>
            </a:r>
            <a:r>
              <a:rPr lang="en-US" altLang="en-US" sz="2800" i="1">
                <a:latin typeface="Times New Roman" panose="02020603050405020304" pitchFamily="18" charset="0"/>
              </a:rPr>
              <a:t>–</a:t>
            </a:r>
            <a:r>
              <a:rPr lang="en-US" altLang="en-US" sz="2800" i="1"/>
              <a:t>trans i</a:t>
            </a:r>
            <a:r>
              <a:rPr lang="en-US" altLang="en-US" sz="2800"/>
              <a:t>somerism in octahedral complexes MA</a:t>
            </a:r>
            <a:r>
              <a:rPr lang="en-US" altLang="en-US" sz="2800" baseline="-25000"/>
              <a:t>4</a:t>
            </a:r>
            <a:r>
              <a:rPr lang="en-US" altLang="en-US" sz="2800"/>
              <a:t>B</a:t>
            </a:r>
            <a:r>
              <a:rPr lang="en-US" altLang="en-US" sz="2800" baseline="-25000"/>
              <a:t>2</a:t>
            </a:r>
          </a:p>
        </p:txBody>
      </p:sp>
      <p:sp>
        <p:nvSpPr>
          <p:cNvPr id="40963" name="Title 1">
            <a:extLst>
              <a:ext uri="{FF2B5EF4-FFF2-40B4-BE49-F238E27FC236}">
                <a16:creationId xmlns:a16="http://schemas.microsoft.com/office/drawing/2014/main" id="{EF36D018-B9B3-4B43-9DA4-5AE3F6E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Geometric Isomers</a:t>
            </a:r>
          </a:p>
        </p:txBody>
      </p:sp>
      <p:pic>
        <p:nvPicPr>
          <p:cNvPr id="40964" name="Picture 2" descr="24_08_FigureB.jpg">
            <a:extLst>
              <a:ext uri="{FF2B5EF4-FFF2-40B4-BE49-F238E27FC236}">
                <a16:creationId xmlns:a16="http://schemas.microsoft.com/office/drawing/2014/main" id="{32BBFF03-84F3-4829-8201-F29173AD9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1"/>
          <a:stretch>
            <a:fillRect/>
          </a:stretch>
        </p:blipFill>
        <p:spPr bwMode="auto">
          <a:xfrm>
            <a:off x="1447800" y="2667000"/>
            <a:ext cx="61722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2">
            <a:extLst>
              <a:ext uri="{FF2B5EF4-FFF2-40B4-BE49-F238E27FC236}">
                <a16:creationId xmlns:a16="http://schemas.microsoft.com/office/drawing/2014/main" id="{ADC5A6F1-B0F0-409B-9916-366CC6470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7010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In </a:t>
            </a:r>
            <a:r>
              <a:rPr lang="en-US" altLang="en-US" sz="2800" b="1" i="1">
                <a:solidFill>
                  <a:schemeClr val="accent2"/>
                </a:solidFill>
              </a:rPr>
              <a:t>fac–mer</a:t>
            </a:r>
            <a:r>
              <a:rPr lang="en-US" altLang="en-US" sz="2800" b="1">
                <a:solidFill>
                  <a:schemeClr val="accent2"/>
                </a:solidFill>
              </a:rPr>
              <a:t> isomerism</a:t>
            </a:r>
            <a:r>
              <a:rPr lang="en-US" altLang="en-US" sz="2800">
                <a:solidFill>
                  <a:schemeClr val="accent1"/>
                </a:solidFill>
              </a:rPr>
              <a:t> </a:t>
            </a:r>
            <a:r>
              <a:rPr lang="en-US" altLang="en-US" sz="2800"/>
              <a:t>three identical ligands in an octahedral complex either are adjacent to each other making one face (</a:t>
            </a:r>
            <a:r>
              <a:rPr lang="en-US" altLang="en-US" sz="2800" i="1"/>
              <a:t>fac</a:t>
            </a:r>
            <a:r>
              <a:rPr lang="en-US" altLang="en-US" sz="2800"/>
              <a:t>) or form an arc around the center (</a:t>
            </a:r>
            <a:r>
              <a:rPr lang="en-US" altLang="en-US" sz="2800" i="1"/>
              <a:t>mer</a:t>
            </a:r>
            <a:r>
              <a:rPr lang="en-US" altLang="en-US" sz="2800"/>
              <a:t>) in the structure.</a:t>
            </a:r>
          </a:p>
          <a:p>
            <a:pPr>
              <a:lnSpc>
                <a:spcPct val="90000"/>
              </a:lnSpc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lang="en-US" altLang="en-US" sz="2800" i="1"/>
              <a:t>fac–mer</a:t>
            </a:r>
            <a:r>
              <a:rPr lang="en-US" altLang="en-US" sz="2800"/>
              <a:t> isomerism in octahedral complexes MA</a:t>
            </a:r>
            <a:r>
              <a:rPr lang="en-US" altLang="en-US" sz="2800" baseline="-25000"/>
              <a:t>3</a:t>
            </a:r>
            <a:r>
              <a:rPr lang="en-US" altLang="en-US" sz="2800"/>
              <a:t>B</a:t>
            </a:r>
            <a:r>
              <a:rPr lang="en-US" altLang="en-US" sz="2800" baseline="-25000"/>
              <a:t>3</a:t>
            </a:r>
          </a:p>
        </p:txBody>
      </p:sp>
      <p:sp>
        <p:nvSpPr>
          <p:cNvPr id="41987" name="Title 1">
            <a:extLst>
              <a:ext uri="{FF2B5EF4-FFF2-40B4-BE49-F238E27FC236}">
                <a16:creationId xmlns:a16="http://schemas.microsoft.com/office/drawing/2014/main" id="{BB7F81AE-7CE5-44CE-B602-D0CC3820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Geometric Isomers</a:t>
            </a:r>
          </a:p>
        </p:txBody>
      </p:sp>
      <p:pic>
        <p:nvPicPr>
          <p:cNvPr id="41988" name="Picture 2" descr="24_09_Figure.jpg">
            <a:extLst>
              <a:ext uri="{FF2B5EF4-FFF2-40B4-BE49-F238E27FC236}">
                <a16:creationId xmlns:a16="http://schemas.microsoft.com/office/drawing/2014/main" id="{76EDB291-C433-4FD1-AF8B-AE8154CD6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3"/>
          <a:stretch>
            <a:fillRect/>
          </a:stretch>
        </p:blipFill>
        <p:spPr bwMode="auto">
          <a:xfrm>
            <a:off x="1295400" y="2971800"/>
            <a:ext cx="64770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34F917C-F10D-004D-9498-90AF22D75FC2}"/>
              </a:ext>
            </a:extLst>
          </p:cNvPr>
          <p:cNvGrpSpPr/>
          <p:nvPr/>
        </p:nvGrpSpPr>
        <p:grpSpPr>
          <a:xfrm>
            <a:off x="4299165" y="2723659"/>
            <a:ext cx="558000" cy="484560"/>
            <a:chOff x="4299165" y="2723659"/>
            <a:chExt cx="55800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EA9DB20-D2B1-2D44-8DF1-8551C1E087DD}"/>
                    </a:ext>
                  </a:extLst>
                </p14:cNvPr>
                <p14:cNvContentPartPr/>
                <p14:nvPr/>
              </p14:nvContentPartPr>
              <p14:xfrm>
                <a:off x="4299165" y="2723659"/>
                <a:ext cx="20880" cy="8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EA9DB20-D2B1-2D44-8DF1-8551C1E087D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83685" y="2708179"/>
                  <a:ext cx="51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1E3D462-821A-E847-AA59-86413E666CA2}"/>
                    </a:ext>
                  </a:extLst>
                </p14:cNvPr>
                <p14:cNvContentPartPr/>
                <p14:nvPr/>
              </p14:nvContentPartPr>
              <p14:xfrm>
                <a:off x="4832325" y="3191659"/>
                <a:ext cx="24840" cy="16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1E3D462-821A-E847-AA59-86413E666CA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17205" y="3176179"/>
                  <a:ext cx="554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00" name="Group 41999">
            <a:extLst>
              <a:ext uri="{FF2B5EF4-FFF2-40B4-BE49-F238E27FC236}">
                <a16:creationId xmlns:a16="http://schemas.microsoft.com/office/drawing/2014/main" id="{CA0A2E3E-F477-9345-BA3B-46B882130B2C}"/>
              </a:ext>
            </a:extLst>
          </p:cNvPr>
          <p:cNvGrpSpPr/>
          <p:nvPr/>
        </p:nvGrpSpPr>
        <p:grpSpPr>
          <a:xfrm>
            <a:off x="2797245" y="3749299"/>
            <a:ext cx="920160" cy="1432800"/>
            <a:chOff x="2797245" y="3749299"/>
            <a:chExt cx="920160" cy="14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9C41954-3634-1C44-85EF-61A61CACD024}"/>
                    </a:ext>
                  </a:extLst>
                </p14:cNvPr>
                <p14:cNvContentPartPr/>
                <p14:nvPr/>
              </p14:nvContentPartPr>
              <p14:xfrm>
                <a:off x="2809125" y="3765499"/>
                <a:ext cx="847080" cy="696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9C41954-3634-1C44-85EF-61A61CACD02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94005" y="3750379"/>
                  <a:ext cx="877680" cy="7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67D9044-5D81-AC43-84E3-4F75C60A6BF8}"/>
                    </a:ext>
                  </a:extLst>
                </p14:cNvPr>
                <p14:cNvContentPartPr/>
                <p14:nvPr/>
              </p14:nvContentPartPr>
              <p14:xfrm>
                <a:off x="3574485" y="4490179"/>
                <a:ext cx="57240" cy="676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67D9044-5D81-AC43-84E3-4F75C60A6BF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59365" y="4474699"/>
                  <a:ext cx="8784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3667198-D59A-554C-AD75-A72F4ADD7BAF}"/>
                    </a:ext>
                  </a:extLst>
                </p14:cNvPr>
                <p14:cNvContentPartPr/>
                <p14:nvPr/>
              </p14:nvContentPartPr>
              <p14:xfrm>
                <a:off x="2813445" y="3789979"/>
                <a:ext cx="781920" cy="1343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3667198-D59A-554C-AD75-A72F4ADD7BA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797965" y="3774859"/>
                  <a:ext cx="812520" cy="13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1997" name="Ink 41996">
                  <a:extLst>
                    <a:ext uri="{FF2B5EF4-FFF2-40B4-BE49-F238E27FC236}">
                      <a16:creationId xmlns:a16="http://schemas.microsoft.com/office/drawing/2014/main" id="{39ACD049-E43F-3A48-93A9-2B916BDE27EC}"/>
                    </a:ext>
                  </a:extLst>
                </p14:cNvPr>
                <p14:cNvContentPartPr/>
                <p14:nvPr/>
              </p14:nvContentPartPr>
              <p14:xfrm>
                <a:off x="3517605" y="5096419"/>
                <a:ext cx="97920" cy="85680"/>
              </p14:xfrm>
            </p:contentPart>
          </mc:Choice>
          <mc:Fallback xmlns="">
            <p:pic>
              <p:nvPicPr>
                <p:cNvPr id="41997" name="Ink 41996">
                  <a:extLst>
                    <a:ext uri="{FF2B5EF4-FFF2-40B4-BE49-F238E27FC236}">
                      <a16:creationId xmlns:a16="http://schemas.microsoft.com/office/drawing/2014/main" id="{39ACD049-E43F-3A48-93A9-2B916BDE27E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502485" y="5081299"/>
                  <a:ext cx="128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1998" name="Ink 41997">
                  <a:extLst>
                    <a:ext uri="{FF2B5EF4-FFF2-40B4-BE49-F238E27FC236}">
                      <a16:creationId xmlns:a16="http://schemas.microsoft.com/office/drawing/2014/main" id="{B5CBC1CF-F8E3-CD49-9D00-E185335F347C}"/>
                    </a:ext>
                  </a:extLst>
                </p14:cNvPr>
                <p14:cNvContentPartPr/>
                <p14:nvPr/>
              </p14:nvContentPartPr>
              <p14:xfrm>
                <a:off x="3632085" y="4384339"/>
                <a:ext cx="85320" cy="85680"/>
              </p14:xfrm>
            </p:contentPart>
          </mc:Choice>
          <mc:Fallback xmlns="">
            <p:pic>
              <p:nvPicPr>
                <p:cNvPr id="41998" name="Ink 41997">
                  <a:extLst>
                    <a:ext uri="{FF2B5EF4-FFF2-40B4-BE49-F238E27FC236}">
                      <a16:creationId xmlns:a16="http://schemas.microsoft.com/office/drawing/2014/main" id="{B5CBC1CF-F8E3-CD49-9D00-E185335F347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616605" y="4368859"/>
                  <a:ext cx="115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1999" name="Ink 41998">
                  <a:extLst>
                    <a:ext uri="{FF2B5EF4-FFF2-40B4-BE49-F238E27FC236}">
                      <a16:creationId xmlns:a16="http://schemas.microsoft.com/office/drawing/2014/main" id="{8BE3D5EE-1364-2644-AC20-96A2D412E658}"/>
                    </a:ext>
                  </a:extLst>
                </p14:cNvPr>
                <p14:cNvContentPartPr/>
                <p14:nvPr/>
              </p14:nvContentPartPr>
              <p14:xfrm>
                <a:off x="2797245" y="3749299"/>
                <a:ext cx="142200" cy="122040"/>
              </p14:xfrm>
            </p:contentPart>
          </mc:Choice>
          <mc:Fallback xmlns="">
            <p:pic>
              <p:nvPicPr>
                <p:cNvPr id="41999" name="Ink 41998">
                  <a:extLst>
                    <a:ext uri="{FF2B5EF4-FFF2-40B4-BE49-F238E27FC236}">
                      <a16:creationId xmlns:a16="http://schemas.microsoft.com/office/drawing/2014/main" id="{8BE3D5EE-1364-2644-AC20-96A2D412E65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81765" y="3734179"/>
                  <a:ext cx="172800" cy="1526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3D70EE3B-FB91-43E8-8BCB-E96E17D59B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5181600" cy="19812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Optical isomers</a:t>
            </a:r>
            <a:r>
              <a:rPr lang="en-US" altLang="en-US">
                <a:solidFill>
                  <a:schemeClr val="accent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are stereoisomers that are nonsuperimposable mirror images of each other.</a:t>
            </a:r>
            <a:endParaRPr lang="en-US" altLang="en-US" b="1">
              <a:ea typeface="ＭＳ Ｐゴシック" panose="020B0600070205080204" pitchFamily="34" charset="-128"/>
            </a:endParaRPr>
          </a:p>
        </p:txBody>
      </p:sp>
      <p:sp>
        <p:nvSpPr>
          <p:cNvPr id="53255" name="Text Box 5">
            <a:extLst>
              <a:ext uri="{FF2B5EF4-FFF2-40B4-BE49-F238E27FC236}">
                <a16:creationId xmlns:a16="http://schemas.microsoft.com/office/drawing/2014/main" id="{8AA34B8C-6FA3-4844-9FBD-739E9087F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28600"/>
            <a:ext cx="2105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chemeClr val="hlink"/>
                </a:solidFill>
                <a:latin typeface="+mn-lt"/>
                <a:ea typeface="+mn-ea"/>
              </a:rPr>
              <a:t>[Co(en)</a:t>
            </a:r>
            <a:r>
              <a:rPr lang="en-US" sz="3200" baseline="-25000">
                <a:solidFill>
                  <a:schemeClr val="hlink"/>
                </a:solidFill>
                <a:latin typeface="+mn-lt"/>
                <a:ea typeface="+mn-ea"/>
              </a:rPr>
              <a:t>3</a:t>
            </a:r>
            <a:r>
              <a:rPr lang="en-US" sz="3200">
                <a:solidFill>
                  <a:schemeClr val="hlink"/>
                </a:solidFill>
                <a:latin typeface="+mn-lt"/>
                <a:ea typeface="+mn-ea"/>
              </a:rPr>
              <a:t>]</a:t>
            </a:r>
            <a:r>
              <a:rPr lang="en-US" sz="3200" baseline="30000">
                <a:solidFill>
                  <a:schemeClr val="hlink"/>
                </a:solidFill>
                <a:latin typeface="+mn-lt"/>
                <a:ea typeface="+mn-ea"/>
              </a:rPr>
              <a:t>3+</a:t>
            </a:r>
            <a:endParaRPr lang="en-US" sz="3200">
              <a:solidFill>
                <a:schemeClr val="hlink"/>
              </a:solidFill>
              <a:latin typeface="+mn-lt"/>
              <a:ea typeface="+mn-ea"/>
            </a:endParaRPr>
          </a:p>
        </p:txBody>
      </p:sp>
      <p:sp>
        <p:nvSpPr>
          <p:cNvPr id="43012" name="Title 1">
            <a:extLst>
              <a:ext uri="{FF2B5EF4-FFF2-40B4-BE49-F238E27FC236}">
                <a16:creationId xmlns:a16="http://schemas.microsoft.com/office/drawing/2014/main" id="{72D86C25-DFA7-4FDE-9C96-C8D599D1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Optical Isomers</a:t>
            </a:r>
          </a:p>
        </p:txBody>
      </p:sp>
      <p:pic>
        <p:nvPicPr>
          <p:cNvPr id="43013" name="Picture 2" descr="24_10_Figure.jpg">
            <a:extLst>
              <a:ext uri="{FF2B5EF4-FFF2-40B4-BE49-F238E27FC236}">
                <a16:creationId xmlns:a16="http://schemas.microsoft.com/office/drawing/2014/main" id="{78D599D9-B9E4-43DC-AB47-6A62622A9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"/>
          <a:stretch>
            <a:fillRect/>
          </a:stretch>
        </p:blipFill>
        <p:spPr bwMode="auto">
          <a:xfrm>
            <a:off x="5334000" y="1219200"/>
            <a:ext cx="342582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3B25EC70-1668-4D82-9BA1-FBFDF786DE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458200" cy="2514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Bonding takes place when the filled atomic orbital on the ligand overlaps an empty atomic orbital on the metal ion.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It explains geometries well, but doesn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t explain color or magnetic properties.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5" name="Title 1">
            <a:extLst>
              <a:ext uri="{FF2B5EF4-FFF2-40B4-BE49-F238E27FC236}">
                <a16:creationId xmlns:a16="http://schemas.microsoft.com/office/drawing/2014/main" id="{108291A2-446F-4B9F-BA6F-4E3DDE085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Bonding in Coordination Compounds: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Valence Bond Theory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24_11_Figure.jpg">
            <a:extLst>
              <a:ext uri="{FF2B5EF4-FFF2-40B4-BE49-F238E27FC236}">
                <a16:creationId xmlns:a16="http://schemas.microsoft.com/office/drawing/2014/main" id="{92C4E042-1048-4F67-A48B-70F2424A1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"/>
          <a:stretch>
            <a:fillRect/>
          </a:stretch>
        </p:blipFill>
        <p:spPr bwMode="auto">
          <a:xfrm>
            <a:off x="990600" y="1020763"/>
            <a:ext cx="7153275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>
            <a:extLst>
              <a:ext uri="{FF2B5EF4-FFF2-40B4-BE49-F238E27FC236}">
                <a16:creationId xmlns:a16="http://schemas.microsoft.com/office/drawing/2014/main" id="{71978654-9B0E-48C7-BEAC-7FE73F485E9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Common Hybridization Schemes in Complex Ions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298B09D-944D-49E8-AB22-6A1D00FED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Bonding in Coordination Compounds: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Crystal Field Theory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E5AF75C-EB97-4A94-B528-0724FFB245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141413"/>
            <a:ext cx="8626475" cy="4421187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Bonds form due to the attraction of the electrons on the ligand for the charge on the metal cation.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Electrons on the ligands </a:t>
            </a:r>
            <a:r>
              <a:rPr lang="en-US" altLang="en-US" b="1">
                <a:ea typeface="ＭＳ Ｐゴシック" panose="020B0600070205080204" pitchFamily="34" charset="-128"/>
              </a:rPr>
              <a:t>repel</a:t>
            </a:r>
            <a:r>
              <a:rPr lang="en-US" altLang="en-US">
                <a:ea typeface="ＭＳ Ｐゴシック" panose="020B0600070205080204" pitchFamily="34" charset="-128"/>
              </a:rPr>
              <a:t> electrons in the unhybridized 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>
                <a:ea typeface="ＭＳ Ｐゴシック" panose="020B0600070205080204" pitchFamily="34" charset="-128"/>
              </a:rPr>
              <a:t> orbitals of the metal ion.</a:t>
            </a:r>
          </a:p>
          <a:p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The result is the energies of the </a:t>
            </a:r>
            <a:r>
              <a:rPr lang="en-US" altLang="en-US" i="1">
                <a:solidFill>
                  <a:schemeClr val="accent2"/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</a:rPr>
              <a:t> orbitals are split.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difference in energy depends on the complex formed and the kinds of ligands.</a:t>
            </a:r>
          </a:p>
          <a:p>
            <a:pPr lvl="1"/>
            <a:r>
              <a:rPr lang="en-US" altLang="en-US" sz="2400">
                <a:solidFill>
                  <a:schemeClr val="accent2"/>
                </a:solidFill>
                <a:ea typeface="ＭＳ Ｐゴシック" panose="020B0600070205080204" pitchFamily="34" charset="-128"/>
              </a:rPr>
              <a:t>Crystal field splitting energy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Strong field splitting and weak field splitting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24_12_Figure.jpg">
            <a:extLst>
              <a:ext uri="{FF2B5EF4-FFF2-40B4-BE49-F238E27FC236}">
                <a16:creationId xmlns:a16="http://schemas.microsoft.com/office/drawing/2014/main" id="{1FEFB4BB-6993-45CD-83ED-AFF97395E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"/>
          <a:stretch>
            <a:fillRect/>
          </a:stretch>
        </p:blipFill>
        <p:spPr bwMode="auto">
          <a:xfrm>
            <a:off x="3657600" y="1295400"/>
            <a:ext cx="5253038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19DCFF-AE47-4346-B583-E40A86F8C38C}"/>
              </a:ext>
            </a:extLst>
          </p:cNvPr>
          <p:cNvSpPr txBox="1"/>
          <p:nvPr/>
        </p:nvSpPr>
        <p:spPr bwMode="auto">
          <a:xfrm>
            <a:off x="685800" y="1039813"/>
            <a:ext cx="35052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accent2"/>
                </a:solidFill>
                <a:latin typeface="+mn-lt"/>
                <a:ea typeface="+mn-ea"/>
              </a:rPr>
              <a:t>The ligands in an octahedral complex are located in the same space as the lobes of the orbitals.</a:t>
            </a:r>
          </a:p>
        </p:txBody>
      </p:sp>
      <p:sp>
        <p:nvSpPr>
          <p:cNvPr id="47108" name="Title 1">
            <a:extLst>
              <a:ext uri="{FF2B5EF4-FFF2-40B4-BE49-F238E27FC236}">
                <a16:creationId xmlns:a16="http://schemas.microsoft.com/office/drawing/2014/main" id="{77767484-EA00-4A47-B649-07EC702D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Crystal Field Splitting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9" descr="24_12_Figure.jpg">
            <a:extLst>
              <a:ext uri="{FF2B5EF4-FFF2-40B4-BE49-F238E27FC236}">
                <a16:creationId xmlns:a16="http://schemas.microsoft.com/office/drawing/2014/main" id="{07ED7CC8-A57E-4775-A057-6528C554E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"/>
          <a:stretch>
            <a:fillRect/>
          </a:stretch>
        </p:blipFill>
        <p:spPr bwMode="auto">
          <a:xfrm>
            <a:off x="3657600" y="1295400"/>
            <a:ext cx="5253038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35D37-EA81-4579-B653-FBFB5F26BBD8}"/>
              </a:ext>
            </a:extLst>
          </p:cNvPr>
          <p:cNvSpPr txBox="1"/>
          <p:nvPr/>
        </p:nvSpPr>
        <p:spPr>
          <a:xfrm>
            <a:off x="381000" y="1143000"/>
            <a:ext cx="44196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accent2"/>
                </a:solidFill>
                <a:latin typeface="+mn-lt"/>
                <a:ea typeface="+mn-ea"/>
              </a:rPr>
              <a:t>The repulsions between electron pairs in the ligands and any potential electrons in the </a:t>
            </a:r>
            <a:r>
              <a:rPr lang="en-US" sz="2800" i="1">
                <a:solidFill>
                  <a:schemeClr val="accent2"/>
                </a:solidFill>
                <a:latin typeface="+mn-lt"/>
                <a:ea typeface="+mn-ea"/>
              </a:rPr>
              <a:t>d </a:t>
            </a:r>
            <a:r>
              <a:rPr lang="en-US" sz="2800">
                <a:solidFill>
                  <a:schemeClr val="accent2"/>
                </a:solidFill>
                <a:latin typeface="+mn-lt"/>
                <a:ea typeface="+mn-ea"/>
              </a:rPr>
              <a:t>orbitals result in an</a:t>
            </a:r>
            <a:r>
              <a:rPr lang="en-US" sz="2800" i="1">
                <a:solidFill>
                  <a:schemeClr val="accent2"/>
                </a:solidFill>
                <a:latin typeface="+mn-lt"/>
                <a:ea typeface="+mn-ea"/>
              </a:rPr>
              <a:t> </a:t>
            </a:r>
            <a:r>
              <a:rPr lang="en-US" sz="2800">
                <a:solidFill>
                  <a:schemeClr val="accent2"/>
                </a:solidFill>
                <a:latin typeface="+mn-lt"/>
                <a:ea typeface="+mn-ea"/>
              </a:rPr>
              <a:t>increase in the energies of these orbitals.</a:t>
            </a:r>
          </a:p>
        </p:txBody>
      </p:sp>
      <p:sp>
        <p:nvSpPr>
          <p:cNvPr id="48132" name="Title 1">
            <a:extLst>
              <a:ext uri="{FF2B5EF4-FFF2-40B4-BE49-F238E27FC236}">
                <a16:creationId xmlns:a16="http://schemas.microsoft.com/office/drawing/2014/main" id="{89B7C8E2-6AC0-49FF-9EC4-5CF434EA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Crystal Field Splitting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 descr="24_12_Figure.jpg">
            <a:extLst>
              <a:ext uri="{FF2B5EF4-FFF2-40B4-BE49-F238E27FC236}">
                <a16:creationId xmlns:a16="http://schemas.microsoft.com/office/drawing/2014/main" id="{50E5890A-9869-4FA0-8382-EC5F235C2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"/>
          <a:stretch>
            <a:fillRect/>
          </a:stretch>
        </p:blipFill>
        <p:spPr bwMode="auto">
          <a:xfrm>
            <a:off x="3657600" y="1295400"/>
            <a:ext cx="5253038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BBA744-7BFA-4129-8929-D4BE11C713A3}"/>
              </a:ext>
            </a:extLst>
          </p:cNvPr>
          <p:cNvSpPr txBox="1"/>
          <p:nvPr/>
        </p:nvSpPr>
        <p:spPr>
          <a:xfrm>
            <a:off x="533400" y="1143000"/>
            <a:ext cx="3962400" cy="3081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accent2"/>
                </a:solidFill>
                <a:latin typeface="+mn-lt"/>
                <a:ea typeface="+mn-ea"/>
              </a:rPr>
              <a:t>The other </a:t>
            </a:r>
            <a:r>
              <a:rPr lang="en-US" sz="2800" i="1">
                <a:solidFill>
                  <a:schemeClr val="accent2"/>
                </a:solidFill>
                <a:latin typeface="+mn-lt"/>
                <a:ea typeface="+mn-ea"/>
              </a:rPr>
              <a:t>d</a:t>
            </a:r>
            <a:r>
              <a:rPr lang="en-US" sz="2800">
                <a:solidFill>
                  <a:schemeClr val="accent2"/>
                </a:solidFill>
                <a:latin typeface="+mn-lt"/>
                <a:ea typeface="+mn-ea"/>
              </a:rPr>
              <a:t> orbitals lie between the axes and have nodes directly on the axes, which results in less repulsion and lower energies for these three orbitals.</a:t>
            </a:r>
          </a:p>
        </p:txBody>
      </p:sp>
      <p:sp>
        <p:nvSpPr>
          <p:cNvPr id="49156" name="Title 1">
            <a:extLst>
              <a:ext uri="{FF2B5EF4-FFF2-40B4-BE49-F238E27FC236}">
                <a16:creationId xmlns:a16="http://schemas.microsoft.com/office/drawing/2014/main" id="{C138DAE9-73D0-4987-BBF5-6600F839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Crystal Field Splitting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>
            <a:extLst>
              <a:ext uri="{FF2B5EF4-FFF2-40B4-BE49-F238E27FC236}">
                <a16:creationId xmlns:a16="http://schemas.microsoft.com/office/drawing/2014/main" id="{F2930170-D476-4FFD-A119-332F80E31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Splitting of 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>
                <a:ea typeface="ＭＳ Ｐゴシック" panose="020B0600070205080204" pitchFamily="34" charset="-128"/>
              </a:rPr>
              <a:t> Orbital Energies Due to Ligands in an Octahedral Complex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22E91-2544-4A50-8C45-FB2A63B3142F}"/>
              </a:ext>
            </a:extLst>
          </p:cNvPr>
          <p:cNvSpPr txBox="1"/>
          <p:nvPr/>
        </p:nvSpPr>
        <p:spPr>
          <a:xfrm>
            <a:off x="1066800" y="4953000"/>
            <a:ext cx="7391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latin typeface="+mn-lt"/>
                <a:ea typeface="+mn-ea"/>
              </a:rPr>
              <a:t>The size of the crystal field splitting energy, </a:t>
            </a:r>
            <a:r>
              <a:rPr lang="en-US">
                <a:solidFill>
                  <a:schemeClr val="accent2"/>
                </a:solidFill>
                <a:latin typeface="Symbol" pitchFamily="18" charset="2"/>
                <a:ea typeface="+mn-ea"/>
              </a:rPr>
              <a:t>D</a:t>
            </a:r>
            <a:r>
              <a:rPr lang="en-US">
                <a:solidFill>
                  <a:schemeClr val="accent2"/>
                </a:solidFill>
                <a:latin typeface="+mn-lt"/>
                <a:ea typeface="+mn-ea"/>
              </a:rPr>
              <a:t>, depends on the kinds of ligands and their relative positions on the complex ion, as well as the kind of metal ion and its oxidation state.</a:t>
            </a:r>
          </a:p>
        </p:txBody>
      </p:sp>
      <p:pic>
        <p:nvPicPr>
          <p:cNvPr id="50180" name="Picture 1" descr="24_13_Figure.jpg">
            <a:extLst>
              <a:ext uri="{FF2B5EF4-FFF2-40B4-BE49-F238E27FC236}">
                <a16:creationId xmlns:a16="http://schemas.microsoft.com/office/drawing/2014/main" id="{3499D6F0-98AD-4297-A3E6-F351D8604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>
            <a:fillRect/>
          </a:stretch>
        </p:blipFill>
        <p:spPr bwMode="auto">
          <a:xfrm>
            <a:off x="762000" y="1143000"/>
            <a:ext cx="70866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CEE4177-24A3-4259-B0F7-6F590E9E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Electron Configuration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045B6F1-7D4C-4042-80A9-17C93BEDD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4648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 first and second transition series – </a:t>
            </a:r>
            <a:r>
              <a:rPr lang="en-US" altLang="en-US" i="1">
                <a:ea typeface="ＭＳ Ｐゴシック" panose="020B0600070205080204" pitchFamily="34" charset="-128"/>
              </a:rPr>
              <a:t>ns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−1)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x</a:t>
            </a:r>
            <a:endParaRPr lang="en-US" altLang="en-US" i="1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First = [Ar]4</a:t>
            </a:r>
            <a:r>
              <a:rPr lang="en-US" altLang="en-US" sz="2400" i="1">
                <a:ea typeface="ＭＳ Ｐゴシック" panose="020B0600070205080204" pitchFamily="34" charset="-128"/>
              </a:rPr>
              <a:t>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3</a:t>
            </a:r>
            <a:r>
              <a:rPr lang="en-US" altLang="en-US" sz="2400" i="1">
                <a:ea typeface="ＭＳ Ｐゴシック" panose="020B0600070205080204" pitchFamily="34" charset="-128"/>
              </a:rPr>
              <a:t>d</a:t>
            </a:r>
            <a:r>
              <a:rPr lang="en-US" altLang="en-US" sz="2400" i="1" baseline="30000">
                <a:ea typeface="ＭＳ Ｐゴシック" panose="020B0600070205080204" pitchFamily="34" charset="-128"/>
              </a:rPr>
              <a:t>x</a:t>
            </a:r>
            <a:r>
              <a:rPr lang="en-US" altLang="en-US" sz="2400">
                <a:ea typeface="ＭＳ Ｐゴシック" panose="020B0600070205080204" pitchFamily="34" charset="-128"/>
              </a:rPr>
              <a:t>; second = [Kr]5</a:t>
            </a:r>
            <a:r>
              <a:rPr lang="en-US" altLang="en-US" sz="2400" i="1">
                <a:ea typeface="ＭＳ Ｐゴシック" panose="020B0600070205080204" pitchFamily="34" charset="-128"/>
              </a:rPr>
              <a:t>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</a:rPr>
              <a:t>4</a:t>
            </a:r>
            <a:r>
              <a:rPr lang="en-US" altLang="en-US" sz="2400" i="1">
                <a:ea typeface="ＭＳ Ｐゴシック" panose="020B0600070205080204" pitchFamily="34" charset="-128"/>
              </a:rPr>
              <a:t>d</a:t>
            </a:r>
            <a:r>
              <a:rPr lang="en-US" altLang="en-US" sz="2400" i="1" baseline="30000">
                <a:ea typeface="ＭＳ Ｐゴシック" panose="020B0600070205080204" pitchFamily="34" charset="-128"/>
              </a:rPr>
              <a:t>x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For third and fourth transition series –</a:t>
            </a:r>
            <a:r>
              <a:rPr lang="en-US" altLang="en-US" i="1">
                <a:ea typeface="ＭＳ Ｐゴシック" panose="020B0600070205080204" pitchFamily="34" charset="-128"/>
              </a:rPr>
              <a:t> </a:t>
            </a:r>
            <a:br>
              <a:rPr lang="en-US" altLang="en-US" i="1">
                <a:ea typeface="ＭＳ Ｐゴシック" panose="020B0600070205080204" pitchFamily="34" charset="-128"/>
              </a:rPr>
            </a:br>
            <a:r>
              <a:rPr lang="en-US" altLang="en-US" i="1">
                <a:ea typeface="ＭＳ Ｐゴシック" panose="020B0600070205080204" pitchFamily="34" charset="-128"/>
              </a:rPr>
              <a:t>ns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−2)</a:t>
            </a:r>
            <a:r>
              <a:rPr lang="en-US" altLang="en-US" i="1">
                <a:ea typeface="ＭＳ Ｐゴシック" panose="020B0600070205080204" pitchFamily="34" charset="-128"/>
              </a:rPr>
              <a:t>f</a:t>
            </a:r>
            <a:r>
              <a:rPr lang="en-US" altLang="en-US" baseline="30000">
                <a:ea typeface="ＭＳ Ｐゴシック" panose="020B0600070205080204" pitchFamily="34" charset="-128"/>
              </a:rPr>
              <a:t>14</a:t>
            </a:r>
            <a:r>
              <a:rPr lang="en-US" altLang="en-US">
                <a:ea typeface="ＭＳ Ｐゴシック" panose="020B0600070205080204" pitchFamily="34" charset="-128"/>
              </a:rPr>
              <a:t>(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−1)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 i="1" baseline="30000">
                <a:ea typeface="ＭＳ Ｐゴシック" panose="020B0600070205080204" pitchFamily="34" charset="-128"/>
              </a:rPr>
              <a:t>x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Some individuals deviate from the general pattern by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promoting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one or more </a:t>
            </a:r>
            <a:r>
              <a:rPr lang="en-US" altLang="ja-JP" i="1">
                <a:ea typeface="ＭＳ Ｐゴシック" panose="020B0600070205080204" pitchFamily="34" charset="-128"/>
              </a:rPr>
              <a:t>s</a:t>
            </a:r>
            <a:r>
              <a:rPr lang="en-US" altLang="ja-JP">
                <a:ea typeface="ＭＳ Ｐゴシック" panose="020B0600070205080204" pitchFamily="34" charset="-128"/>
              </a:rPr>
              <a:t> electrons into the underlying </a:t>
            </a:r>
            <a:r>
              <a:rPr lang="en-US" altLang="ja-JP" i="1">
                <a:ea typeface="ＭＳ Ｐゴシック" panose="020B0600070205080204" pitchFamily="34" charset="-128"/>
              </a:rPr>
              <a:t>d</a:t>
            </a:r>
            <a:r>
              <a:rPr lang="en-US" altLang="ja-JP">
                <a:ea typeface="ＭＳ Ｐゴシック" panose="020B0600070205080204" pitchFamily="34" charset="-128"/>
              </a:rPr>
              <a:t> to complete the subshell.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Group 1B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Form ions by losing the </a:t>
            </a:r>
            <a:r>
              <a:rPr lang="en-US" altLang="en-US" i="1">
                <a:ea typeface="ＭＳ Ｐゴシック" panose="020B0600070205080204" pitchFamily="34" charset="-128"/>
              </a:rPr>
              <a:t>ns</a:t>
            </a:r>
            <a:r>
              <a:rPr lang="en-US" altLang="en-US">
                <a:ea typeface="ＭＳ Ｐゴシック" panose="020B0600070205080204" pitchFamily="34" charset="-128"/>
              </a:rPr>
              <a:t> electrons first, then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the (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 – 1)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3337300-3AC9-4067-B3CB-F4B7CA55D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Complex Ion Color and Crystal Field Strength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59BAA55F-4A61-48B6-8D57-E40EEA966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686800" cy="3200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colors of complex ions are due to electronic transitions between the split 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>
                <a:ea typeface="ＭＳ Ｐゴシック" panose="020B0600070205080204" pitchFamily="34" charset="-128"/>
              </a:rPr>
              <a:t> sublevel orbitals.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wavelength of maximum absorbance can be used to determine the size of the energy gap between the split 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>
                <a:ea typeface="ＭＳ Ｐゴシック" panose="020B0600070205080204" pitchFamily="34" charset="-128"/>
              </a:rPr>
              <a:t> sublevel orbitals.</a:t>
            </a:r>
          </a:p>
          <a:p>
            <a:pPr algn="ctr">
              <a:buFontTx/>
              <a:buNone/>
            </a:pPr>
            <a:r>
              <a:rPr lang="en-US" altLang="en-US" i="1">
                <a:ea typeface="ＭＳ Ｐゴシック" panose="020B0600070205080204" pitchFamily="34" charset="-128"/>
              </a:rPr>
              <a:t>E</a:t>
            </a:r>
            <a:r>
              <a:rPr lang="en-US" altLang="en-US" baseline="-25000">
                <a:ea typeface="ＭＳ Ｐゴシック" panose="020B0600070205080204" pitchFamily="34" charset="-128"/>
              </a:rPr>
              <a:t>photon</a:t>
            </a:r>
            <a:r>
              <a:rPr lang="en-US" altLang="en-US">
                <a:ea typeface="ＭＳ Ｐゴシック" panose="020B0600070205080204" pitchFamily="34" charset="-128"/>
              </a:rPr>
              <a:t> = </a:t>
            </a:r>
            <a:r>
              <a:rPr lang="en-US" altLang="en-US" i="1">
                <a:ea typeface="ＭＳ Ｐゴシック" panose="020B0600070205080204" pitchFamily="34" charset="-128"/>
              </a:rPr>
              <a:t>h</a:t>
            </a:r>
            <a:r>
              <a:rPr lang="en-US" altLang="en-US">
                <a:latin typeface="Symbol" panose="05050102010706020507" pitchFamily="18" charset="2"/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 = </a:t>
            </a:r>
            <a:r>
              <a:rPr lang="en-US" altLang="en-US" i="1">
                <a:ea typeface="ＭＳ Ｐゴシック" panose="020B0600070205080204" pitchFamily="34" charset="-128"/>
              </a:rPr>
              <a:t>hc</a:t>
            </a:r>
            <a:r>
              <a:rPr lang="en-US" altLang="en-US">
                <a:ea typeface="ＭＳ Ｐゴシック" panose="020B0600070205080204" pitchFamily="34" charset="-128"/>
              </a:rPr>
              <a:t>/</a:t>
            </a:r>
            <a:r>
              <a:rPr lang="en-US" altLang="en-US">
                <a:latin typeface="Symbol" panose="05050102010706020507" pitchFamily="18" charset="2"/>
                <a:ea typeface="ＭＳ Ｐゴシック" panose="020B0600070205080204" pitchFamily="34" charset="-128"/>
              </a:rPr>
              <a:t>l</a:t>
            </a:r>
            <a:r>
              <a:rPr lang="en-US" altLang="en-US">
                <a:ea typeface="ＭＳ Ｐゴシック" panose="020B0600070205080204" pitchFamily="34" charset="-128"/>
              </a:rPr>
              <a:t> = </a:t>
            </a:r>
            <a:r>
              <a:rPr lang="en-US" altLang="en-US">
                <a:latin typeface="Symbol" panose="05050102010706020507" pitchFamily="18" charset="2"/>
                <a:ea typeface="ＭＳ Ｐゴシック" panose="020B0600070205080204" pitchFamily="34" charset="-128"/>
              </a:rPr>
              <a:t>D</a:t>
            </a:r>
          </a:p>
          <a:p>
            <a:pPr algn="ctr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0DBCB55E-19CC-48F9-8D79-7BFCDC7964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609600"/>
            <a:ext cx="8991600" cy="3810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size of the energy gap depends on what kind of ligands are attached.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400">
                <a:ea typeface="ＭＳ Ｐゴシック" panose="020B0600070205080204" pitchFamily="34" charset="-128"/>
              </a:rPr>
              <a:t>Strong field ligands include CN</a:t>
            </a:r>
            <a:r>
              <a:rPr lang="en-US" altLang="en-US" sz="2400" baseline="30000">
                <a:ea typeface="ＭＳ Ｐゴシック" panose="020B0600070205080204" pitchFamily="34" charset="-128"/>
                <a:cs typeface="Times New Roman" panose="02020603050405020304" pitchFamily="18" charset="0"/>
              </a:rPr>
              <a:t>─</a:t>
            </a:r>
            <a:r>
              <a:rPr lang="en-US" altLang="en-US" sz="2400">
                <a:ea typeface="ＭＳ Ｐゴシック" panose="020B0600070205080204" pitchFamily="34" charset="-128"/>
                <a:cs typeface="Times New Roman" panose="02020603050405020304" pitchFamily="18" charset="0"/>
              </a:rPr>
              <a:t> &gt; NO</a:t>
            </a:r>
            <a:r>
              <a:rPr lang="en-US" altLang="en-US" sz="2400" baseline="-25000"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baseline="30000">
                <a:ea typeface="ＭＳ Ｐゴシック" panose="020B0600070205080204" pitchFamily="34" charset="-128"/>
                <a:cs typeface="Times New Roman" panose="02020603050405020304" pitchFamily="18" charset="0"/>
              </a:rPr>
              <a:t>─</a:t>
            </a:r>
            <a:r>
              <a:rPr lang="en-US" altLang="en-US" sz="2400">
                <a:ea typeface="ＭＳ Ｐゴシック" panose="020B0600070205080204" pitchFamily="34" charset="-128"/>
                <a:cs typeface="Times New Roman" panose="02020603050405020304" pitchFamily="18" charset="0"/>
              </a:rPr>
              <a:t> &gt; en &gt; NH</a:t>
            </a:r>
            <a:r>
              <a:rPr lang="en-US" altLang="en-US" sz="2400" baseline="-25000">
                <a:ea typeface="ＭＳ Ｐゴシック" panose="020B060007020508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400">
                <a:ea typeface="ＭＳ Ｐゴシック" panose="020B0600070205080204" pitchFamily="34" charset="-128"/>
                <a:cs typeface="Times New Roman" panose="02020603050405020304" pitchFamily="18" charset="0"/>
              </a:rPr>
              <a:t>Weak field ligands include H</a:t>
            </a:r>
            <a:r>
              <a:rPr lang="en-US" altLang="en-US" sz="2400" baseline="-25000"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  <a:cs typeface="Times New Roman" panose="02020603050405020304" pitchFamily="18" charset="0"/>
              </a:rPr>
              <a:t>O &gt; OH</a:t>
            </a:r>
            <a:r>
              <a:rPr lang="en-US" altLang="en-US" sz="2400" baseline="30000">
                <a:ea typeface="ＭＳ Ｐゴシック" panose="020B0600070205080204" pitchFamily="34" charset="-128"/>
                <a:cs typeface="Times New Roman" panose="02020603050405020304" pitchFamily="18" charset="0"/>
              </a:rPr>
              <a:t>─</a:t>
            </a:r>
            <a:r>
              <a:rPr lang="en-US" altLang="en-US" sz="2400">
                <a:ea typeface="ＭＳ Ｐゴシック" panose="020B0600070205080204" pitchFamily="34" charset="-128"/>
                <a:cs typeface="Times New Roman" panose="02020603050405020304" pitchFamily="18" charset="0"/>
              </a:rPr>
              <a:t> &gt; F</a:t>
            </a:r>
            <a:r>
              <a:rPr lang="en-US" altLang="en-US" sz="2400" baseline="30000">
                <a:ea typeface="ＭＳ Ｐゴシック" panose="020B0600070205080204" pitchFamily="34" charset="-128"/>
                <a:cs typeface="Times New Roman" panose="02020603050405020304" pitchFamily="18" charset="0"/>
              </a:rPr>
              <a:t>─</a:t>
            </a:r>
            <a:r>
              <a:rPr lang="en-US" altLang="en-US" sz="2400">
                <a:ea typeface="ＭＳ Ｐゴシック" panose="020B0600070205080204" pitchFamily="34" charset="-128"/>
                <a:cs typeface="Times New Roman" panose="02020603050405020304" pitchFamily="18" charset="0"/>
              </a:rPr>
              <a:t> &gt; Cl</a:t>
            </a:r>
            <a:r>
              <a:rPr lang="en-US" altLang="en-US" sz="2400" baseline="30000">
                <a:ea typeface="ＭＳ Ｐゴシック" panose="020B0600070205080204" pitchFamily="34" charset="-128"/>
                <a:cs typeface="Times New Roman" panose="02020603050405020304" pitchFamily="18" charset="0"/>
              </a:rPr>
              <a:t>─</a:t>
            </a:r>
            <a:r>
              <a:rPr lang="en-US" altLang="en-US" sz="2400">
                <a:ea typeface="ＭＳ Ｐゴシック" panose="020B0600070205080204" pitchFamily="34" charset="-128"/>
                <a:cs typeface="Times New Roman" panose="02020603050405020304" pitchFamily="18" charset="0"/>
              </a:rPr>
              <a:t> &gt; Br</a:t>
            </a:r>
            <a:r>
              <a:rPr lang="en-US" altLang="en-US" sz="2400" baseline="30000">
                <a:ea typeface="ＭＳ Ｐゴシック" panose="020B0600070205080204" pitchFamily="34" charset="-128"/>
                <a:cs typeface="Times New Roman" panose="02020603050405020304" pitchFamily="18" charset="0"/>
              </a:rPr>
              <a:t>─</a:t>
            </a:r>
            <a:r>
              <a:rPr lang="en-US" altLang="en-US" sz="2400">
                <a:ea typeface="ＭＳ Ｐゴシック" panose="020B0600070205080204" pitchFamily="34" charset="-128"/>
                <a:cs typeface="Times New Roman" panose="02020603050405020304" pitchFamily="18" charset="0"/>
              </a:rPr>
              <a:t> &gt; I</a:t>
            </a:r>
            <a:r>
              <a:rPr lang="en-US" altLang="en-US" sz="2400" baseline="30000">
                <a:ea typeface="ＭＳ Ｐゴシック" panose="020B0600070205080204" pitchFamily="34" charset="-128"/>
                <a:cs typeface="Times New Roman" panose="02020603050405020304" pitchFamily="18" charset="0"/>
              </a:rPr>
              <a:t>─</a:t>
            </a:r>
            <a:r>
              <a:rPr lang="en-US" altLang="en-US" sz="2400"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size of the energy gap also depends on the type of cation.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>
                <a:ea typeface="ＭＳ Ｐゴシック" panose="020B0600070205080204" pitchFamily="34" charset="-128"/>
                <a:cs typeface="Times New Roman" panose="02020603050405020304" pitchFamily="18" charset="0"/>
              </a:rPr>
              <a:t>Increases as the charge on the metal cation increases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altLang="en-US">
                <a:ea typeface="ＭＳ Ｐゴシック" panose="020B0600070205080204" pitchFamily="34" charset="-128"/>
              </a:rPr>
              <a:t>Co</a:t>
            </a:r>
            <a:r>
              <a:rPr lang="pl-PL" altLang="en-US" baseline="30000">
                <a:ea typeface="ＭＳ Ｐゴシック" panose="020B0600070205080204" pitchFamily="34" charset="-128"/>
              </a:rPr>
              <a:t>3+</a:t>
            </a:r>
            <a:r>
              <a:rPr lang="pl-PL" altLang="en-US">
                <a:ea typeface="ＭＳ Ｐゴシック" panose="020B0600070205080204" pitchFamily="34" charset="-128"/>
              </a:rPr>
              <a:t> &gt; Cr</a:t>
            </a:r>
            <a:r>
              <a:rPr lang="pl-PL" altLang="en-US" baseline="30000">
                <a:ea typeface="ＭＳ Ｐゴシック" panose="020B0600070205080204" pitchFamily="34" charset="-128"/>
              </a:rPr>
              <a:t>3+</a:t>
            </a:r>
            <a:r>
              <a:rPr lang="pl-PL" altLang="en-US">
                <a:ea typeface="ＭＳ Ｐゴシック" panose="020B0600070205080204" pitchFamily="34" charset="-128"/>
              </a:rPr>
              <a:t> &gt; Fe</a:t>
            </a:r>
            <a:r>
              <a:rPr lang="pl-PL" altLang="en-US" baseline="30000">
                <a:ea typeface="ＭＳ Ｐゴシック" panose="020B0600070205080204" pitchFamily="34" charset="-128"/>
              </a:rPr>
              <a:t>3+</a:t>
            </a:r>
            <a:r>
              <a:rPr lang="pl-PL" altLang="en-US">
                <a:ea typeface="ＭＳ Ｐゴシック" panose="020B0600070205080204" pitchFamily="34" charset="-128"/>
              </a:rPr>
              <a:t> &gt; Fe</a:t>
            </a:r>
            <a:r>
              <a:rPr lang="pl-PL" altLang="en-US" baseline="30000">
                <a:ea typeface="ＭＳ Ｐゴシック" panose="020B0600070205080204" pitchFamily="34" charset="-128"/>
              </a:rPr>
              <a:t>2+</a:t>
            </a:r>
            <a:r>
              <a:rPr lang="pl-PL" altLang="en-US">
                <a:ea typeface="ＭＳ Ｐゴシック" panose="020B0600070205080204" pitchFamily="34" charset="-128"/>
              </a:rPr>
              <a:t> &gt; Co</a:t>
            </a:r>
            <a:r>
              <a:rPr lang="pl-PL" altLang="en-US" baseline="30000">
                <a:ea typeface="ＭＳ Ｐゴシック" panose="020B0600070205080204" pitchFamily="34" charset="-128"/>
              </a:rPr>
              <a:t>2+</a:t>
            </a:r>
            <a:r>
              <a:rPr lang="pl-PL" altLang="en-US">
                <a:ea typeface="ＭＳ Ｐゴシック" panose="020B0600070205080204" pitchFamily="34" charset="-128"/>
              </a:rPr>
              <a:t> &gt; Ni</a:t>
            </a:r>
            <a:r>
              <a:rPr lang="pl-PL" altLang="en-US" baseline="30000">
                <a:ea typeface="ＭＳ Ｐゴシック" panose="020B0600070205080204" pitchFamily="34" charset="-128"/>
              </a:rPr>
              <a:t>2+</a:t>
            </a:r>
            <a:r>
              <a:rPr lang="pl-PL" altLang="en-US">
                <a:ea typeface="ＭＳ Ｐゴシック" panose="020B0600070205080204" pitchFamily="34" charset="-128"/>
              </a:rPr>
              <a:t> &gt; Mn</a:t>
            </a:r>
            <a:r>
              <a:rPr lang="pl-PL" altLang="en-US" baseline="30000">
                <a:ea typeface="ＭＳ Ｐゴシック" panose="020B0600070205080204" pitchFamily="34" charset="-128"/>
              </a:rPr>
              <a:t>2+</a:t>
            </a:r>
            <a:endParaRPr lang="en-US" altLang="en-US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AB4C2EF-F5CD-4D3E-8208-F937A47C9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Ligands and Crystal Field Strength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BB92C4A-1829-400B-B01C-C761E6A02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Times New Roman" panose="02020603050405020304" pitchFamily="18" charset="0"/>
              </a:rPr>
              <a:t>Magnetic Properties and </a:t>
            </a: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Crystal Field Strength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15F3C4A-8EC7-47C2-9093-FC4542A5CA04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066800"/>
            <a:ext cx="8534400" cy="50292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kern="0">
                <a:latin typeface="Arial" charset="0"/>
                <a:ea typeface="+mn-ea"/>
              </a:rPr>
              <a:t>The electron configuration of the metal ion with split </a:t>
            </a:r>
            <a:r>
              <a:rPr lang="en-US" sz="2800" i="1" kern="0">
                <a:latin typeface="Arial" charset="0"/>
                <a:ea typeface="+mn-ea"/>
              </a:rPr>
              <a:t>d</a:t>
            </a:r>
            <a:r>
              <a:rPr lang="en-US" sz="2800" kern="0">
                <a:latin typeface="Arial" charset="0"/>
                <a:ea typeface="+mn-ea"/>
              </a:rPr>
              <a:t> orbitals depends on the strength of the crystal field.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kern="0">
                <a:latin typeface="Arial" charset="0"/>
                <a:ea typeface="+mn-ea"/>
              </a:rPr>
              <a:t>The fourth and fifth electrons will go into the higher energy                       if the field is weak and the energy gap is small, leading to unpaired electrons and a paramagnetic complex.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kern="0">
                <a:latin typeface="Arial" charset="0"/>
                <a:ea typeface="+mn-ea"/>
              </a:rPr>
              <a:t>The fourth through sixth electrons will pair the electrons in the </a:t>
            </a:r>
            <a:r>
              <a:rPr lang="en-US" sz="2800" i="1" kern="0">
                <a:latin typeface="Arial" charset="0"/>
                <a:ea typeface="+mn-ea"/>
              </a:rPr>
              <a:t>d</a:t>
            </a:r>
            <a:r>
              <a:rPr lang="en-US" sz="2800" i="1" kern="0" baseline="-25000">
                <a:latin typeface="Arial" charset="0"/>
                <a:ea typeface="+mn-ea"/>
              </a:rPr>
              <a:t>xy</a:t>
            </a:r>
            <a:r>
              <a:rPr lang="en-US" sz="2800" i="1" kern="0">
                <a:latin typeface="Arial" charset="0"/>
                <a:ea typeface="+mn-ea"/>
              </a:rPr>
              <a:t>, d</a:t>
            </a:r>
            <a:r>
              <a:rPr lang="en-US" sz="2800" i="1" kern="0" baseline="-25000">
                <a:latin typeface="Arial" charset="0"/>
                <a:ea typeface="+mn-ea"/>
              </a:rPr>
              <a:t>yz</a:t>
            </a:r>
            <a:r>
              <a:rPr lang="en-US" sz="2800" i="1" kern="0">
                <a:latin typeface="Arial" charset="0"/>
                <a:ea typeface="+mn-ea"/>
              </a:rPr>
              <a:t>,</a:t>
            </a:r>
            <a:r>
              <a:rPr lang="en-US" sz="2800" i="1" kern="0" baseline="-25000">
                <a:latin typeface="Arial" charset="0"/>
                <a:ea typeface="+mn-ea"/>
              </a:rPr>
              <a:t> </a:t>
            </a:r>
            <a:r>
              <a:rPr lang="en-US" sz="2800" kern="0">
                <a:latin typeface="Arial" charset="0"/>
                <a:ea typeface="+mn-ea"/>
              </a:rPr>
              <a:t>and</a:t>
            </a:r>
            <a:r>
              <a:rPr lang="en-US" sz="2800" i="1" kern="0">
                <a:latin typeface="Arial" charset="0"/>
                <a:ea typeface="+mn-ea"/>
              </a:rPr>
              <a:t> d</a:t>
            </a:r>
            <a:r>
              <a:rPr lang="en-US" sz="2800" i="1" kern="0" baseline="-25000">
                <a:latin typeface="Arial" charset="0"/>
                <a:ea typeface="+mn-ea"/>
              </a:rPr>
              <a:t>xz</a:t>
            </a:r>
            <a:r>
              <a:rPr lang="en-US" sz="2800" kern="0">
                <a:latin typeface="Arial" charset="0"/>
                <a:ea typeface="+mn-ea"/>
              </a:rPr>
              <a:t> if the field is strong and the energy gap is large, leading to paired electrons and a diamagnetic complex.</a:t>
            </a:r>
          </a:p>
        </p:txBody>
      </p:sp>
      <p:pic>
        <p:nvPicPr>
          <p:cNvPr id="55300" name="Picture 7" descr="Picture1a.png">
            <a:extLst>
              <a:ext uri="{FF2B5EF4-FFF2-40B4-BE49-F238E27FC236}">
                <a16:creationId xmlns:a16="http://schemas.microsoft.com/office/drawing/2014/main" id="{485F2733-2566-43E1-B736-A149F6A0E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743200"/>
            <a:ext cx="21145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 descr="24_Pg1117_UnFigure_1.jpg">
            <a:extLst>
              <a:ext uri="{FF2B5EF4-FFF2-40B4-BE49-F238E27FC236}">
                <a16:creationId xmlns:a16="http://schemas.microsoft.com/office/drawing/2014/main" id="{AA5B75C0-6557-446A-8B7A-4AF0905BA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1"/>
          <a:stretch>
            <a:fillRect/>
          </a:stretch>
        </p:blipFill>
        <p:spPr bwMode="auto">
          <a:xfrm>
            <a:off x="288925" y="1371600"/>
            <a:ext cx="435927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826147" y="3831682"/>
            <a:ext cx="1718740" cy="4826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237" name="Text Box 13">
            <a:extLst>
              <a:ext uri="{FF2B5EF4-FFF2-40B4-BE49-F238E27FC236}">
                <a16:creationId xmlns:a16="http://schemas.microsoft.com/office/drawing/2014/main" id="{094C14CF-6EBF-4920-B641-E8CCD9F8E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5486400"/>
            <a:ext cx="671353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>
                <a:solidFill>
                  <a:srgbClr val="FF0000"/>
                </a:solidFill>
                <a:latin typeface="+mn-lt"/>
                <a:ea typeface="+mn-ea"/>
              </a:rPr>
              <a:t>Only electron configurations </a:t>
            </a:r>
            <a:r>
              <a:rPr lang="en-US" sz="2600" i="1">
                <a:solidFill>
                  <a:srgbClr val="FF0000"/>
                </a:solidFill>
                <a:latin typeface="+mn-lt"/>
                <a:ea typeface="+mn-ea"/>
              </a:rPr>
              <a:t>d</a:t>
            </a:r>
            <a:r>
              <a:rPr lang="en-US" sz="2600" baseline="30000">
                <a:solidFill>
                  <a:srgbClr val="FF0000"/>
                </a:solidFill>
                <a:latin typeface="+mn-lt"/>
                <a:ea typeface="+mn-ea"/>
              </a:rPr>
              <a:t>4</a:t>
            </a:r>
            <a:r>
              <a:rPr lang="en-US" sz="2600">
                <a:solidFill>
                  <a:srgbClr val="FF0000"/>
                </a:solidFill>
                <a:latin typeface="+mn-lt"/>
                <a:ea typeface="+mn-ea"/>
              </a:rPr>
              <a:t>, </a:t>
            </a:r>
            <a:r>
              <a:rPr lang="en-US" sz="2600" i="1">
                <a:solidFill>
                  <a:srgbClr val="FF0000"/>
                </a:solidFill>
                <a:latin typeface="+mn-lt"/>
                <a:ea typeface="+mn-ea"/>
              </a:rPr>
              <a:t>d</a:t>
            </a:r>
            <a:r>
              <a:rPr lang="en-US" sz="2600" baseline="30000">
                <a:solidFill>
                  <a:srgbClr val="FF0000"/>
                </a:solidFill>
                <a:latin typeface="+mn-lt"/>
                <a:ea typeface="+mn-ea"/>
              </a:rPr>
              <a:t>5</a:t>
            </a:r>
            <a:r>
              <a:rPr lang="en-US" sz="2600">
                <a:solidFill>
                  <a:srgbClr val="FF0000"/>
                </a:solidFill>
                <a:latin typeface="+mn-lt"/>
                <a:ea typeface="+mn-ea"/>
              </a:rPr>
              <a:t>, </a:t>
            </a:r>
            <a:r>
              <a:rPr lang="en-US" sz="2600" i="1">
                <a:solidFill>
                  <a:srgbClr val="FF0000"/>
                </a:solidFill>
                <a:latin typeface="+mn-lt"/>
                <a:ea typeface="+mn-ea"/>
              </a:rPr>
              <a:t>d</a:t>
            </a:r>
            <a:r>
              <a:rPr lang="en-US" sz="2600" baseline="30000">
                <a:solidFill>
                  <a:srgbClr val="FF0000"/>
                </a:solidFill>
                <a:latin typeface="+mn-lt"/>
                <a:ea typeface="+mn-ea"/>
              </a:rPr>
              <a:t>6</a:t>
            </a:r>
            <a:r>
              <a:rPr lang="en-US" sz="2600">
                <a:solidFill>
                  <a:srgbClr val="FF0000"/>
                </a:solidFill>
                <a:latin typeface="+mn-lt"/>
                <a:ea typeface="+mn-ea"/>
              </a:rPr>
              <a:t>, or </a:t>
            </a:r>
            <a:r>
              <a:rPr lang="en-US" sz="2600" i="1">
                <a:solidFill>
                  <a:srgbClr val="FF0000"/>
                </a:solidFill>
                <a:latin typeface="+mn-lt"/>
                <a:ea typeface="+mn-ea"/>
              </a:rPr>
              <a:t>d</a:t>
            </a:r>
            <a:r>
              <a:rPr lang="en-US" sz="2600" baseline="30000">
                <a:solidFill>
                  <a:srgbClr val="FF0000"/>
                </a:solidFill>
                <a:latin typeface="+mn-lt"/>
                <a:ea typeface="+mn-ea"/>
              </a:rPr>
              <a:t>7</a:t>
            </a:r>
            <a:r>
              <a:rPr lang="en-US" sz="2600">
                <a:solidFill>
                  <a:srgbClr val="FF0000"/>
                </a:solidFill>
                <a:latin typeface="+mn-lt"/>
                <a:ea typeface="+mn-ea"/>
              </a:rPr>
              <a:t> can have low or high spin.</a:t>
            </a:r>
          </a:p>
        </p:txBody>
      </p:sp>
      <p:sp>
        <p:nvSpPr>
          <p:cNvPr id="56323" name="Title 3">
            <a:extLst>
              <a:ext uri="{FF2B5EF4-FFF2-40B4-BE49-F238E27FC236}">
                <a16:creationId xmlns:a16="http://schemas.microsoft.com/office/drawing/2014/main" id="{CEAE03A5-2B05-4DC1-9EEE-463E15CC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Low Spin and High Spin Complexes</a:t>
            </a:r>
          </a:p>
        </p:txBody>
      </p:sp>
      <p:sp>
        <p:nvSpPr>
          <p:cNvPr id="56324" name="TextBox 4">
            <a:extLst>
              <a:ext uri="{FF2B5EF4-FFF2-40B4-BE49-F238E27FC236}">
                <a16:creationId xmlns:a16="http://schemas.microsoft.com/office/drawing/2014/main" id="{CB91BF00-F74C-49BF-A346-BDFD3D560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114800"/>
            <a:ext cx="1895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Diamagnetic</a:t>
            </a:r>
            <a:endParaRPr lang="en-US" altLang="en-US"/>
          </a:p>
        </p:txBody>
      </p:sp>
      <p:sp>
        <p:nvSpPr>
          <p:cNvPr id="56325" name="TextBox 5">
            <a:extLst>
              <a:ext uri="{FF2B5EF4-FFF2-40B4-BE49-F238E27FC236}">
                <a16:creationId xmlns:a16="http://schemas.microsoft.com/office/drawing/2014/main" id="{6ECAF3D7-DCEF-4E6D-8E14-8938015A4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4800600"/>
            <a:ext cx="2647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Low-spin complex</a:t>
            </a:r>
          </a:p>
        </p:txBody>
      </p:sp>
      <p:sp>
        <p:nvSpPr>
          <p:cNvPr id="56326" name="TextBox 6">
            <a:extLst>
              <a:ext uri="{FF2B5EF4-FFF2-40B4-BE49-F238E27FC236}">
                <a16:creationId xmlns:a16="http://schemas.microsoft.com/office/drawing/2014/main" id="{D0201DD4-FD6E-4312-ACD8-35BAFC71A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588" y="41148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Paramagnetic</a:t>
            </a:r>
            <a:endParaRPr lang="en-US" altLang="en-US"/>
          </a:p>
        </p:txBody>
      </p:sp>
      <p:sp>
        <p:nvSpPr>
          <p:cNvPr id="56327" name="TextBox 7">
            <a:extLst>
              <a:ext uri="{FF2B5EF4-FFF2-40B4-BE49-F238E27FC236}">
                <a16:creationId xmlns:a16="http://schemas.microsoft.com/office/drawing/2014/main" id="{DEE2A318-5A10-4CCE-A5D6-3F46633DE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788" y="4800600"/>
            <a:ext cx="2716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High-spin complex</a:t>
            </a:r>
          </a:p>
        </p:txBody>
      </p:sp>
      <p:pic>
        <p:nvPicPr>
          <p:cNvPr id="56329" name="Picture 9" descr="24_Pg1117_UnFigure_2.jpg">
            <a:extLst>
              <a:ext uri="{FF2B5EF4-FFF2-40B4-BE49-F238E27FC236}">
                <a16:creationId xmlns:a16="http://schemas.microsoft.com/office/drawing/2014/main" id="{A17B3DE7-9AB3-458C-961A-A4D4A9E0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1"/>
          <a:stretch>
            <a:fillRect/>
          </a:stretch>
        </p:blipFill>
        <p:spPr bwMode="auto">
          <a:xfrm>
            <a:off x="4632036" y="1886816"/>
            <a:ext cx="43275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2855" y="3660130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[Fe(CN)</a:t>
            </a:r>
            <a:r>
              <a:rPr lang="en-US" baseline="-25000"/>
              <a:t>6</a:t>
            </a:r>
            <a:r>
              <a:rPr lang="en-US"/>
              <a:t>]</a:t>
            </a:r>
            <a:r>
              <a:rPr lang="en-US" baseline="30000"/>
              <a:t>4-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2130" y="3269543"/>
            <a:ext cx="18421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[Fe(H</a:t>
            </a:r>
            <a:r>
              <a:rPr lang="en-US" baseline="-25000"/>
              <a:t>2</a:t>
            </a:r>
            <a:r>
              <a:rPr lang="en-US"/>
              <a:t>O)</a:t>
            </a:r>
            <a:r>
              <a:rPr lang="en-US" baseline="-25000"/>
              <a:t>6</a:t>
            </a:r>
            <a:r>
              <a:rPr lang="en-US"/>
              <a:t>]</a:t>
            </a:r>
            <a:r>
              <a:rPr lang="en-US" baseline="30000"/>
              <a:t>2+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904301" y="2514600"/>
            <a:ext cx="991895" cy="21986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9321" y="2468605"/>
            <a:ext cx="1181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/>
              <a:t>Δ</a:t>
            </a:r>
            <a:r>
              <a:rPr lang="en-US" sz="2000"/>
              <a:t> (small)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5">
            <a:extLst>
              <a:ext uri="{FF2B5EF4-FFF2-40B4-BE49-F238E27FC236}">
                <a16:creationId xmlns:a16="http://schemas.microsoft.com/office/drawing/2014/main" id="{2ABC0131-3DE0-480C-98DB-0F436636B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3200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Transition metal ions show many intense colors in host crystals or solution.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color of light absorbed by the complexed ion is related to electronic energy changes in the structure of the complex.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The electron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ea typeface="ＭＳ Ｐゴシック" panose="020B0600070205080204" pitchFamily="34" charset="-128"/>
              </a:rPr>
              <a:t>leaping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ea typeface="ＭＳ Ｐゴシック" panose="020B0600070205080204" pitchFamily="34" charset="-128"/>
              </a:rPr>
              <a:t> from a lower energy state to                                                            a higher energy state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Title 1">
            <a:extLst>
              <a:ext uri="{FF2B5EF4-FFF2-40B4-BE49-F238E27FC236}">
                <a16:creationId xmlns:a16="http://schemas.microsoft.com/office/drawing/2014/main" id="{9A7B9073-96FF-43FC-9B58-4F0EE891C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Color and Complex Ions</a:t>
            </a:r>
          </a:p>
        </p:txBody>
      </p:sp>
      <p:pic>
        <p:nvPicPr>
          <p:cNvPr id="51204" name="Picture 2" descr="24_14_Figure.jpg">
            <a:extLst>
              <a:ext uri="{FF2B5EF4-FFF2-40B4-BE49-F238E27FC236}">
                <a16:creationId xmlns:a16="http://schemas.microsoft.com/office/drawing/2014/main" id="{C665FA61-16A5-4F10-855B-1F0641F95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5"/>
          <a:stretch>
            <a:fillRect/>
          </a:stretch>
        </p:blipFill>
        <p:spPr bwMode="auto">
          <a:xfrm>
            <a:off x="4114800" y="3352800"/>
            <a:ext cx="4789488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37106B4D-98EA-4FD6-B88A-22B6C5CF77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609600"/>
            <a:ext cx="8458200" cy="990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observed color is the complementary color of the one that is absorbed.</a:t>
            </a:r>
          </a:p>
        </p:txBody>
      </p:sp>
      <p:sp>
        <p:nvSpPr>
          <p:cNvPr id="52227" name="Title 1">
            <a:extLst>
              <a:ext uri="{FF2B5EF4-FFF2-40B4-BE49-F238E27FC236}">
                <a16:creationId xmlns:a16="http://schemas.microsoft.com/office/drawing/2014/main" id="{5029AD3D-60B4-4CF6-9EE6-3716B048855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Complex Ion Color</a:t>
            </a:r>
          </a:p>
        </p:txBody>
      </p:sp>
      <p:pic>
        <p:nvPicPr>
          <p:cNvPr id="52228" name="Picture 2" descr="24_15_Figure.jpg">
            <a:extLst>
              <a:ext uri="{FF2B5EF4-FFF2-40B4-BE49-F238E27FC236}">
                <a16:creationId xmlns:a16="http://schemas.microsoft.com/office/drawing/2014/main" id="{3FAE7FB4-CC14-4053-8616-387C1A7EA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"/>
          <a:stretch>
            <a:fillRect/>
          </a:stretch>
        </p:blipFill>
        <p:spPr bwMode="auto">
          <a:xfrm>
            <a:off x="304800" y="2286000"/>
            <a:ext cx="32131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 descr="24_16_Figure.jpg">
            <a:extLst>
              <a:ext uri="{FF2B5EF4-FFF2-40B4-BE49-F238E27FC236}">
                <a16:creationId xmlns:a16="http://schemas.microsoft.com/office/drawing/2014/main" id="{A8F3FF7E-41EF-4473-94F7-14576B8BF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5"/>
          <a:stretch>
            <a:fillRect/>
          </a:stretch>
        </p:blipFill>
        <p:spPr bwMode="auto">
          <a:xfrm>
            <a:off x="3533775" y="1828800"/>
            <a:ext cx="53054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238" name="Ink 52237">
                <a:extLst>
                  <a:ext uri="{FF2B5EF4-FFF2-40B4-BE49-F238E27FC236}">
                    <a16:creationId xmlns:a16="http://schemas.microsoft.com/office/drawing/2014/main" id="{054D46C2-478C-244E-868D-731484C7933E}"/>
                  </a:ext>
                </a:extLst>
              </p14:cNvPr>
              <p14:cNvContentPartPr/>
              <p14:nvPr/>
            </p14:nvContentPartPr>
            <p14:xfrm>
              <a:off x="5487525" y="5300179"/>
              <a:ext cx="12600" cy="32760"/>
            </p14:xfrm>
          </p:contentPart>
        </mc:Choice>
        <mc:Fallback xmlns="">
          <p:pic>
            <p:nvPicPr>
              <p:cNvPr id="52238" name="Ink 52237">
                <a:extLst>
                  <a:ext uri="{FF2B5EF4-FFF2-40B4-BE49-F238E27FC236}">
                    <a16:creationId xmlns:a16="http://schemas.microsoft.com/office/drawing/2014/main" id="{054D46C2-478C-244E-868D-731484C793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2045" y="5284867"/>
                <a:ext cx="43200" cy="630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Crystal-Field Theory</a:t>
            </a:r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	The stronger the crystal-field strength of the ligand, the larger the energy gap between </a:t>
            </a:r>
            <a:br>
              <a:rPr lang="en-US" altLang="en-US" sz="2800"/>
            </a:br>
            <a:r>
              <a:rPr lang="en-US" altLang="en-US" sz="2800" i="1"/>
              <a:t>d</a:t>
            </a:r>
            <a:r>
              <a:rPr lang="en-US" altLang="en-US" sz="2800"/>
              <a:t> orbitals, and the shorter the wavelength </a:t>
            </a:r>
            <a:br>
              <a:rPr lang="en-US" altLang="en-US" sz="2800"/>
            </a:br>
            <a:r>
              <a:rPr lang="en-US" altLang="en-US" sz="2800"/>
              <a:t>of light absorbed by the complex.</a:t>
            </a:r>
          </a:p>
        </p:txBody>
      </p:sp>
      <p:sp>
        <p:nvSpPr>
          <p:cNvPr id="81924" name="Footer Placeholder 6"/>
          <p:cNvSpPr txBox="1">
            <a:spLocks/>
          </p:cNvSpPr>
          <p:nvPr/>
        </p:nvSpPr>
        <p:spPr bwMode="auto">
          <a:xfrm>
            <a:off x="2209800" y="624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>
                <a:solidFill>
                  <a:srgbClr val="808080"/>
                </a:solidFill>
                <a:latin typeface="Times New Roman" charset="0"/>
              </a:rPr>
              <a:t>© 2012 Pearson Education, Inc.</a:t>
            </a:r>
          </a:p>
        </p:txBody>
      </p:sp>
      <p:pic>
        <p:nvPicPr>
          <p:cNvPr id="81925" name="Picture 6" descr="23_30_Figur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119688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26" name="Group 7"/>
          <p:cNvGrpSpPr>
            <a:grpSpLocks/>
          </p:cNvGrpSpPr>
          <p:nvPr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81927" name="Picture 8" descr="Triangle--Gray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28" name="Rectangle 9"/>
            <p:cNvSpPr>
              <a:spLocks noChangeArrowheads="1"/>
            </p:cNvSpPr>
            <p:nvPr/>
          </p:nvSpPr>
          <p:spPr bwMode="auto">
            <a:xfrm>
              <a:off x="5064" y="3735"/>
              <a:ext cx="57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latin typeface="Times New Roman" charset="0"/>
                </a:rPr>
                <a:t>Transition</a:t>
              </a:r>
            </a:p>
            <a:p>
              <a:pPr algn="ctr"/>
              <a:r>
                <a:rPr lang="en-US" altLang="en-US" sz="1400">
                  <a:latin typeface="Times New Roman" charset="0"/>
                </a:rPr>
                <a:t>Metals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054848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1F0333F6-65D5-4848-8AA7-655FEAB115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839200" cy="3505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Because the ligands interact more strongly with the planar orbitals in the tetrahedral geometry, their energies are raised.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reverses the order of energies compared to the octahedral geometry.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Almost all tetrahedral complexes are high spin because of reduced metal orbital—ligand interaction.</a:t>
            </a:r>
          </a:p>
        </p:txBody>
      </p:sp>
      <p:sp>
        <p:nvSpPr>
          <p:cNvPr id="57347" name="Title 1">
            <a:extLst>
              <a:ext uri="{FF2B5EF4-FFF2-40B4-BE49-F238E27FC236}">
                <a16:creationId xmlns:a16="http://schemas.microsoft.com/office/drawing/2014/main" id="{92F55270-8839-409A-9A90-65AA1964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Tetrahedral Geometry and Crystal Field Splitting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EC3FA18B-6F6F-43E9-B204-253CF59786B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Crystal Field Splitting in the Tetrahedral Geometry</a:t>
            </a:r>
          </a:p>
        </p:txBody>
      </p:sp>
      <p:pic>
        <p:nvPicPr>
          <p:cNvPr id="58371" name="Picture 2" descr="24_17_Figure.jpg">
            <a:extLst>
              <a:ext uri="{FF2B5EF4-FFF2-40B4-BE49-F238E27FC236}">
                <a16:creationId xmlns:a16="http://schemas.microsoft.com/office/drawing/2014/main" id="{C352A4B9-E14B-4765-B1E1-9A368B778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3"/>
          <a:stretch>
            <a:fillRect/>
          </a:stretch>
        </p:blipFill>
        <p:spPr bwMode="auto">
          <a:xfrm>
            <a:off x="304800" y="1986085"/>
            <a:ext cx="85344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>
            <a:extLst>
              <a:ext uri="{FF2B5EF4-FFF2-40B4-BE49-F238E27FC236}">
                <a16:creationId xmlns:a16="http://schemas.microsoft.com/office/drawing/2014/main" id="{9DD23531-DE89-4389-A5B3-8D5682C699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458200" cy="1981200"/>
          </a:xfrm>
        </p:spPr>
        <p:txBody>
          <a:bodyPr/>
          <a:lstStyle/>
          <a:p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 baseline="30000">
                <a:ea typeface="ＭＳ Ｐゴシック" panose="020B0600070205080204" pitchFamily="34" charset="-128"/>
              </a:rPr>
              <a:t>8</a:t>
            </a:r>
            <a:r>
              <a:rPr lang="en-US" altLang="en-US">
                <a:ea typeface="ＭＳ Ｐゴシック" panose="020B0600070205080204" pitchFamily="34" charset="-128"/>
              </a:rPr>
              <a:t> metals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Pt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2+</a:t>
            </a:r>
            <a:r>
              <a:rPr lang="en-US" altLang="en-US" sz="2400">
                <a:ea typeface="ＭＳ Ｐゴシック" panose="020B0600070205080204" pitchFamily="34" charset="-128"/>
              </a:rPr>
              <a:t>, Pd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2+</a:t>
            </a:r>
            <a:r>
              <a:rPr lang="en-US" altLang="en-US" sz="2400">
                <a:ea typeface="ＭＳ Ｐゴシック" panose="020B0600070205080204" pitchFamily="34" charset="-128"/>
              </a:rPr>
              <a:t>, Ir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+</a:t>
            </a:r>
            <a:r>
              <a:rPr lang="en-US" altLang="en-US" sz="2400">
                <a:ea typeface="ＭＳ Ｐゴシック" panose="020B0600070205080204" pitchFamily="34" charset="-128"/>
              </a:rPr>
              <a:t>, Au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3+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The most complex splitting pattern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Almost all – low-spin complexes</a:t>
            </a:r>
          </a:p>
        </p:txBody>
      </p:sp>
      <p:sp>
        <p:nvSpPr>
          <p:cNvPr id="59395" name="Title 1">
            <a:extLst>
              <a:ext uri="{FF2B5EF4-FFF2-40B4-BE49-F238E27FC236}">
                <a16:creationId xmlns:a16="http://schemas.microsoft.com/office/drawing/2014/main" id="{E4DFCD06-EE86-4B39-A59A-177F0B24420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Square Planar Geometry and Crystal Field Splitting</a:t>
            </a:r>
          </a:p>
        </p:txBody>
      </p:sp>
      <p:pic>
        <p:nvPicPr>
          <p:cNvPr id="59396" name="Picture 2" descr="24_18_Figure.jpg">
            <a:extLst>
              <a:ext uri="{FF2B5EF4-FFF2-40B4-BE49-F238E27FC236}">
                <a16:creationId xmlns:a16="http://schemas.microsoft.com/office/drawing/2014/main" id="{7C937324-A26F-4713-AD4A-EBB0D74BF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2"/>
          <a:stretch>
            <a:fillRect/>
          </a:stretch>
        </p:blipFill>
        <p:spPr bwMode="auto">
          <a:xfrm>
            <a:off x="1219200" y="3352800"/>
            <a:ext cx="6934200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3">
            <a:extLst>
              <a:ext uri="{FF2B5EF4-FFF2-40B4-BE49-F238E27FC236}">
                <a16:creationId xmlns:a16="http://schemas.microsoft.com/office/drawing/2014/main" id="{1A03564C-91B1-4EAF-840D-0F27DFCED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5344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 know that because of sublevel splitting, the 4</a:t>
            </a:r>
            <a:r>
              <a:rPr lang="en-US" altLang="en-US" i="1">
                <a:ea typeface="ＭＳ Ｐゴシック" panose="020B0600070205080204" pitchFamily="34" charset="-128"/>
              </a:rPr>
              <a:t>s</a:t>
            </a:r>
            <a:r>
              <a:rPr lang="en-US" altLang="en-US">
                <a:ea typeface="ＭＳ Ｐゴシック" panose="020B0600070205080204" pitchFamily="34" charset="-128"/>
              </a:rPr>
              <a:t> sublevel is lower in energy than the 3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>
                <a:ea typeface="ＭＳ Ｐゴシック" panose="020B0600070205080204" pitchFamily="34" charset="-128"/>
              </a:rPr>
              <a:t>; and therefore, the 4</a:t>
            </a:r>
            <a:r>
              <a:rPr lang="en-US" altLang="en-US" i="1">
                <a:ea typeface="ＭＳ Ｐゴシック" panose="020B0600070205080204" pitchFamily="34" charset="-128"/>
              </a:rPr>
              <a:t>s</a:t>
            </a:r>
            <a:r>
              <a:rPr lang="en-US" altLang="en-US">
                <a:ea typeface="ＭＳ Ｐゴシック" panose="020B0600070205080204" pitchFamily="34" charset="-128"/>
              </a:rPr>
              <a:t> fills before the 3</a:t>
            </a:r>
            <a:r>
              <a:rPr lang="en-US" altLang="en-US" i="1">
                <a:ea typeface="ＭＳ Ｐゴシック" panose="020B0600070205080204" pitchFamily="34" charset="-128"/>
              </a:rPr>
              <a:t>d.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However, the difference in energy is not large.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Some of the transition metals have irregular electron configurations in which the </a:t>
            </a:r>
            <a:r>
              <a:rPr lang="en-US" altLang="en-US" i="1">
                <a:ea typeface="ＭＳ Ｐゴシック" panose="020B0600070205080204" pitchFamily="34" charset="-128"/>
              </a:rPr>
              <a:t>ns</a:t>
            </a:r>
            <a:r>
              <a:rPr lang="en-US" altLang="en-US">
                <a:ea typeface="ＭＳ Ｐゴシック" panose="020B0600070205080204" pitchFamily="34" charset="-128"/>
              </a:rPr>
              <a:t> only partially fills before the (</a:t>
            </a:r>
            <a:r>
              <a:rPr lang="en-US" altLang="en-US" i="1"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  <a:cs typeface="Arial" panose="020B0604020202020204" pitchFamily="34" charset="0"/>
              </a:rPr>
              <a:t>−</a:t>
            </a:r>
            <a:r>
              <a:rPr lang="en-US" altLang="en-US">
                <a:ea typeface="ＭＳ Ｐゴシック" panose="020B0600070205080204" pitchFamily="34" charset="-128"/>
              </a:rPr>
              <a:t>1)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>
                <a:ea typeface="ＭＳ Ｐゴシック" panose="020B0600070205080204" pitchFamily="34" charset="-128"/>
              </a:rPr>
              <a:t> or doesn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t fill at all.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Therefore, their electron configuration must be found experimentally.</a:t>
            </a:r>
          </a:p>
        </p:txBody>
      </p:sp>
      <p:sp>
        <p:nvSpPr>
          <p:cNvPr id="15363" name="Title 1">
            <a:extLst>
              <a:ext uri="{FF2B5EF4-FFF2-40B4-BE49-F238E27FC236}">
                <a16:creationId xmlns:a16="http://schemas.microsoft.com/office/drawing/2014/main" id="{7EFCF672-2E3A-4258-9797-FB595500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Irregular Electron Configurations 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id="{3C84CBCA-E5D6-4750-84B2-74C7D858E0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458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Extraction of metals from ores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Silver and gold as cyanide complexes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Nickel as Ni(CO)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4</a:t>
            </a:r>
            <a:r>
              <a:rPr lang="en-US" altLang="en-US" sz="2400">
                <a:ea typeface="ＭＳ Ｐゴシック" panose="020B0600070205080204" pitchFamily="34" charset="-128"/>
              </a:rPr>
              <a:t>(</a:t>
            </a:r>
            <a:r>
              <a:rPr lang="en-US" altLang="en-US" sz="2400" i="1">
                <a:ea typeface="ＭＳ Ｐゴシック" panose="020B0600070205080204" pitchFamily="34" charset="-128"/>
              </a:rPr>
              <a:t>g</a:t>
            </a:r>
            <a:r>
              <a:rPr lang="en-US" altLang="en-US" sz="2400">
                <a:ea typeface="ＭＳ Ｐゴシック" panose="020B0600070205080204" pitchFamily="34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Use of chelating agents in                                  heavy metal poisoning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EDTA for Pb poisoning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Chemical analysis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Qualitative analysis for metal ions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Blue = CoSCN</a:t>
            </a:r>
            <a:r>
              <a:rPr lang="en-US" altLang="en-US" baseline="30000">
                <a:ea typeface="ＭＳ Ｐゴシック" panose="020B0600070205080204" pitchFamily="34" charset="-128"/>
              </a:rPr>
              <a:t>+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Red = FeSCN</a:t>
            </a:r>
            <a:r>
              <a:rPr lang="en-US" altLang="en-US" baseline="30000">
                <a:ea typeface="ＭＳ Ｐゴシック" panose="020B0600070205080204" pitchFamily="34" charset="-128"/>
              </a:rPr>
              <a:t>2+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Ni</a:t>
            </a:r>
            <a:r>
              <a:rPr lang="en-US" altLang="en-US" baseline="30000">
                <a:ea typeface="ＭＳ Ｐゴシック" panose="020B0600070205080204" pitchFamily="34" charset="-128"/>
              </a:rPr>
              <a:t>2+ </a:t>
            </a:r>
            <a:r>
              <a:rPr lang="en-US" altLang="en-US">
                <a:ea typeface="ＭＳ Ｐゴシック" panose="020B0600070205080204" pitchFamily="34" charset="-128"/>
              </a:rPr>
              <a:t>and Pd</a:t>
            </a:r>
            <a:r>
              <a:rPr lang="en-US" altLang="en-US" baseline="30000">
                <a:ea typeface="ＭＳ Ｐゴシック" panose="020B0600070205080204" pitchFamily="34" charset="-128"/>
              </a:rPr>
              <a:t>2+</a:t>
            </a:r>
            <a:r>
              <a:rPr lang="en-US" altLang="en-US">
                <a:ea typeface="ＭＳ Ｐゴシック" panose="020B0600070205080204" pitchFamily="34" charset="-128"/>
              </a:rPr>
              <a:t> form insoluble colored precipitates with dimethylglyoxime.</a:t>
            </a:r>
          </a:p>
        </p:txBody>
      </p:sp>
      <p:sp>
        <p:nvSpPr>
          <p:cNvPr id="60419" name="Title 1">
            <a:extLst>
              <a:ext uri="{FF2B5EF4-FFF2-40B4-BE49-F238E27FC236}">
                <a16:creationId xmlns:a16="http://schemas.microsoft.com/office/drawing/2014/main" id="{9582AD80-870F-4EE6-BFBB-321D797227B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Applications of Coordination Compounds</a:t>
            </a:r>
          </a:p>
        </p:txBody>
      </p:sp>
      <p:pic>
        <p:nvPicPr>
          <p:cNvPr id="60420" name="Picture 2" descr="24_19_Figure.jpg">
            <a:extLst>
              <a:ext uri="{FF2B5EF4-FFF2-40B4-BE49-F238E27FC236}">
                <a16:creationId xmlns:a16="http://schemas.microsoft.com/office/drawing/2014/main" id="{7852686B-426D-48AF-A376-3DA9CAD22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8"/>
          <a:stretch>
            <a:fillRect/>
          </a:stretch>
        </p:blipFill>
        <p:spPr bwMode="auto">
          <a:xfrm>
            <a:off x="5715000" y="1524000"/>
            <a:ext cx="33099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24_07_Table.jpg">
            <a:extLst>
              <a:ext uri="{FF2B5EF4-FFF2-40B4-BE49-F238E27FC236}">
                <a16:creationId xmlns:a16="http://schemas.microsoft.com/office/drawing/2014/main" id="{3E2E0479-C4C5-4A17-B9FB-A7DB0722F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3"/>
          <a:stretch>
            <a:fillRect/>
          </a:stretch>
        </p:blipFill>
        <p:spPr bwMode="auto">
          <a:xfrm>
            <a:off x="304800" y="1574800"/>
            <a:ext cx="853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itle 1">
            <a:extLst>
              <a:ext uri="{FF2B5EF4-FFF2-40B4-BE49-F238E27FC236}">
                <a16:creationId xmlns:a16="http://schemas.microsoft.com/office/drawing/2014/main" id="{4AFED34A-9356-4C2F-AE88-5EE8A81CD146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Biomolecules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4A577DFC-6983-44E1-AABB-A468EB9733D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685800"/>
            <a:ext cx="8915400" cy="1828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2800" kern="0">
                <a:latin typeface="Arial" charset="0"/>
                <a:ea typeface="+mn-ea"/>
              </a:rPr>
              <a:t>Commercial coloring agents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600" kern="0">
                <a:latin typeface="Arial" charset="0"/>
                <a:ea typeface="+mn-ea"/>
              </a:rPr>
              <a:t>Prussian blue = mixture of hexacyanoFe(II) and Fe(III)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kern="0">
                <a:latin typeface="Arial" charset="0"/>
                <a:ea typeface="+mn-ea"/>
              </a:rPr>
              <a:t>Inks, blueprinting, cosmetics, paints</a:t>
            </a:r>
          </a:p>
        </p:txBody>
      </p:sp>
      <p:sp>
        <p:nvSpPr>
          <p:cNvPr id="62467" name="Title 1">
            <a:extLst>
              <a:ext uri="{FF2B5EF4-FFF2-40B4-BE49-F238E27FC236}">
                <a16:creationId xmlns:a16="http://schemas.microsoft.com/office/drawing/2014/main" id="{BD41554E-320B-4073-9E39-1E7F505D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Applications of  Coordination Compounds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3D7FCFA3-C6CB-497D-B0B3-1DDB25D85A56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685800"/>
            <a:ext cx="3352800" cy="1143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3000" kern="0">
                <a:latin typeface="Arial" charset="0"/>
                <a:ea typeface="+mn-ea"/>
              </a:rPr>
              <a:t>Biomolecules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600" kern="0">
                <a:latin typeface="Arial" charset="0"/>
                <a:ea typeface="+mn-ea"/>
              </a:rPr>
              <a:t>Porphyrin ring</a:t>
            </a:r>
          </a:p>
        </p:txBody>
      </p:sp>
      <p:sp>
        <p:nvSpPr>
          <p:cNvPr id="63491" name="Title 1">
            <a:extLst>
              <a:ext uri="{FF2B5EF4-FFF2-40B4-BE49-F238E27FC236}">
                <a16:creationId xmlns:a16="http://schemas.microsoft.com/office/drawing/2014/main" id="{2E1EDFEB-0A52-419E-933C-671E63B1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Applications of  Coordination Compounds</a:t>
            </a:r>
          </a:p>
        </p:txBody>
      </p:sp>
      <p:pic>
        <p:nvPicPr>
          <p:cNvPr id="63492" name="Picture 2" descr="24_20_Figure.jpg">
            <a:extLst>
              <a:ext uri="{FF2B5EF4-FFF2-40B4-BE49-F238E27FC236}">
                <a16:creationId xmlns:a16="http://schemas.microsoft.com/office/drawing/2014/main" id="{07A29A51-497E-4A0B-9F2E-956B7F8D9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1"/>
          <a:stretch>
            <a:fillRect/>
          </a:stretch>
        </p:blipFill>
        <p:spPr bwMode="auto">
          <a:xfrm>
            <a:off x="1066800" y="1905000"/>
            <a:ext cx="69342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B6D3ACCB-6A2C-45D2-AB3F-B0713A4C22B6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685800"/>
            <a:ext cx="3352800" cy="1524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3000" kern="0">
                <a:latin typeface="Arial" charset="0"/>
                <a:ea typeface="+mn-ea"/>
              </a:rPr>
              <a:t>Biomolecules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600" kern="0">
                <a:latin typeface="Arial" charset="0"/>
                <a:ea typeface="+mn-ea"/>
              </a:rPr>
              <a:t>Cytochrome C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600" kern="0">
                <a:latin typeface="Arial" charset="0"/>
                <a:ea typeface="+mn-ea"/>
              </a:rPr>
              <a:t>Hemoglobin</a:t>
            </a:r>
          </a:p>
        </p:txBody>
      </p:sp>
      <p:sp>
        <p:nvSpPr>
          <p:cNvPr id="64515" name="Title 1">
            <a:extLst>
              <a:ext uri="{FF2B5EF4-FFF2-40B4-BE49-F238E27FC236}">
                <a16:creationId xmlns:a16="http://schemas.microsoft.com/office/drawing/2014/main" id="{0C81DF7A-644D-4B7B-AA8A-D88E2722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Applications of  Coordination Compounds</a:t>
            </a:r>
          </a:p>
        </p:txBody>
      </p:sp>
      <p:pic>
        <p:nvPicPr>
          <p:cNvPr id="64516" name="Picture 2" descr="24_21_Figure.jpg">
            <a:extLst>
              <a:ext uri="{FF2B5EF4-FFF2-40B4-BE49-F238E27FC236}">
                <a16:creationId xmlns:a16="http://schemas.microsoft.com/office/drawing/2014/main" id="{0AB7283F-F2BC-4343-A8B7-A4B0BDFA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9"/>
          <a:stretch>
            <a:fillRect/>
          </a:stretch>
        </p:blipFill>
        <p:spPr bwMode="auto">
          <a:xfrm>
            <a:off x="3739662" y="685800"/>
            <a:ext cx="50292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 descr="24_Pg1120_UnFigure.jpg">
            <a:extLst>
              <a:ext uri="{FF2B5EF4-FFF2-40B4-BE49-F238E27FC236}">
                <a16:creationId xmlns:a16="http://schemas.microsoft.com/office/drawing/2014/main" id="{70F7F695-A4B1-4F49-852E-A497CBA3F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1"/>
          <a:stretch>
            <a:fillRect/>
          </a:stretch>
        </p:blipFill>
        <p:spPr bwMode="auto">
          <a:xfrm>
            <a:off x="381000" y="3406775"/>
            <a:ext cx="48006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C456D-AAA8-4741-8B8D-C65E17AF22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44" r="6368"/>
          <a:stretch/>
        </p:blipFill>
        <p:spPr>
          <a:xfrm>
            <a:off x="5715000" y="3398838"/>
            <a:ext cx="2960729" cy="30155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CC61C4AC-2E37-4C2C-854E-789737E016C3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685800"/>
            <a:ext cx="3030538" cy="1143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sz="3000" kern="0">
                <a:latin typeface="Arial" charset="0"/>
                <a:ea typeface="+mn-ea"/>
              </a:rPr>
              <a:t>Biomolecules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600" kern="0">
                <a:latin typeface="Arial" charset="0"/>
                <a:ea typeface="+mn-ea"/>
              </a:rPr>
              <a:t>Chlorophyll</a:t>
            </a:r>
          </a:p>
        </p:txBody>
      </p:sp>
      <p:sp>
        <p:nvSpPr>
          <p:cNvPr id="65539" name="Title 1">
            <a:extLst>
              <a:ext uri="{FF2B5EF4-FFF2-40B4-BE49-F238E27FC236}">
                <a16:creationId xmlns:a16="http://schemas.microsoft.com/office/drawing/2014/main" id="{755959CF-846D-4DEA-8FCF-AD3EFA9C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Applications of  Coordination Compounds</a:t>
            </a:r>
          </a:p>
        </p:txBody>
      </p:sp>
      <p:pic>
        <p:nvPicPr>
          <p:cNvPr id="65540" name="Picture 2" descr="24_22_Figure.jpg">
            <a:extLst>
              <a:ext uri="{FF2B5EF4-FFF2-40B4-BE49-F238E27FC236}">
                <a16:creationId xmlns:a16="http://schemas.microsoft.com/office/drawing/2014/main" id="{CF0CA1FD-41A6-41DC-87BF-F69339D87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1"/>
          <a:stretch>
            <a:fillRect/>
          </a:stretch>
        </p:blipFill>
        <p:spPr bwMode="auto">
          <a:xfrm>
            <a:off x="3505200" y="762000"/>
            <a:ext cx="44196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134BE3D5-45E6-4ED7-BB6D-D1517973FB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7086600" cy="1447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Carbonic anhydrase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Catalyzes the reaction between water and CO</a:t>
            </a:r>
            <a:r>
              <a:rPr lang="en-US" altLang="en-US" baseline="-25000">
                <a:ea typeface="ＭＳ Ｐゴシック" panose="020B0600070205080204" pitchFamily="34" charset="-128"/>
              </a:rPr>
              <a:t>2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Contains tetrahedrally complexed Zn</a:t>
            </a:r>
            <a:r>
              <a:rPr lang="en-US" altLang="en-US" baseline="30000">
                <a:ea typeface="ＭＳ Ｐゴシック" panose="020B0600070205080204" pitchFamily="34" charset="-128"/>
              </a:rPr>
              <a:t>2+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6563" name="Title 1">
            <a:extLst>
              <a:ext uri="{FF2B5EF4-FFF2-40B4-BE49-F238E27FC236}">
                <a16:creationId xmlns:a16="http://schemas.microsoft.com/office/drawing/2014/main" id="{93376B31-8F3C-416D-BF7B-5EAD373C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Applications of  Coordination Compounds</a:t>
            </a:r>
          </a:p>
        </p:txBody>
      </p:sp>
      <p:pic>
        <p:nvPicPr>
          <p:cNvPr id="66564" name="Picture 2" descr="24_23_Figure.jpg">
            <a:extLst>
              <a:ext uri="{FF2B5EF4-FFF2-40B4-BE49-F238E27FC236}">
                <a16:creationId xmlns:a16="http://schemas.microsoft.com/office/drawing/2014/main" id="{E3D5E55C-407F-4CC8-B2E5-9964CD0CF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1"/>
          <a:stretch>
            <a:fillRect/>
          </a:stretch>
        </p:blipFill>
        <p:spPr bwMode="auto">
          <a:xfrm>
            <a:off x="304800" y="2209800"/>
            <a:ext cx="8534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id="{BF43B191-344D-4291-B43E-762DC928A5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5562600" cy="1524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Drugs and therapeutic agents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Cisplatin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Anticancer drug</a:t>
            </a:r>
          </a:p>
        </p:txBody>
      </p:sp>
      <p:sp>
        <p:nvSpPr>
          <p:cNvPr id="67587" name="Title 1">
            <a:extLst>
              <a:ext uri="{FF2B5EF4-FFF2-40B4-BE49-F238E27FC236}">
                <a16:creationId xmlns:a16="http://schemas.microsoft.com/office/drawing/2014/main" id="{20DBE5C3-F8A3-4CEE-A26A-6505CB2A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Applications of  Coordination Compounds</a:t>
            </a:r>
          </a:p>
        </p:txBody>
      </p:sp>
      <p:pic>
        <p:nvPicPr>
          <p:cNvPr id="67588" name="Picture 2" descr="24_24_Figure.jpg">
            <a:extLst>
              <a:ext uri="{FF2B5EF4-FFF2-40B4-BE49-F238E27FC236}">
                <a16:creationId xmlns:a16="http://schemas.microsoft.com/office/drawing/2014/main" id="{3194CCB2-AA18-4737-9F99-0DEE2298B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"/>
          <a:stretch>
            <a:fillRect/>
          </a:stretch>
        </p:blipFill>
        <p:spPr bwMode="auto">
          <a:xfrm>
            <a:off x="1371600" y="2057400"/>
            <a:ext cx="6172200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880936E-F4DF-430C-BD64-907FA3DC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Irregular Electron Configurations</a:t>
            </a:r>
          </a:p>
        </p:txBody>
      </p:sp>
      <p:sp>
        <p:nvSpPr>
          <p:cNvPr id="16387" name="Content Placeholder 3">
            <a:extLst>
              <a:ext uri="{FF2B5EF4-FFF2-40B4-BE49-F238E27FC236}">
                <a16:creationId xmlns:a16="http://schemas.microsoft.com/office/drawing/2014/main" id="{7E46F715-8C97-4060-A2A5-181272B70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125" y="914400"/>
            <a:ext cx="4038600" cy="510698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Expected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Cr = [Ar]4</a:t>
            </a:r>
            <a:r>
              <a:rPr lang="en-US" altLang="en-US" i="1">
                <a:ea typeface="ＭＳ Ｐゴシック" panose="020B0600070205080204" pitchFamily="34" charset="-128"/>
              </a:rPr>
              <a:t>s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3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 baseline="30000">
                <a:ea typeface="ＭＳ Ｐゴシック" panose="020B0600070205080204" pitchFamily="34" charset="-128"/>
              </a:rPr>
              <a:t>4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Cu = [Ar]4</a:t>
            </a:r>
            <a:r>
              <a:rPr lang="en-US" altLang="en-US" i="1">
                <a:ea typeface="ＭＳ Ｐゴシック" panose="020B0600070205080204" pitchFamily="34" charset="-128"/>
              </a:rPr>
              <a:t>s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3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 baseline="30000">
                <a:ea typeface="ＭＳ Ｐゴシック" panose="020B0600070205080204" pitchFamily="34" charset="-128"/>
              </a:rPr>
              <a:t>9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Mo = [Kr]5</a:t>
            </a:r>
            <a:r>
              <a:rPr lang="en-US" altLang="en-US" i="1">
                <a:ea typeface="ＭＳ Ｐゴシック" panose="020B0600070205080204" pitchFamily="34" charset="-128"/>
              </a:rPr>
              <a:t>s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4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 baseline="30000">
                <a:ea typeface="ＭＳ Ｐゴシック" panose="020B0600070205080204" pitchFamily="34" charset="-128"/>
              </a:rPr>
              <a:t>4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Ru = [Kr]5</a:t>
            </a:r>
            <a:r>
              <a:rPr lang="en-US" altLang="en-US" i="1">
                <a:ea typeface="ＭＳ Ｐゴシック" panose="020B0600070205080204" pitchFamily="34" charset="-128"/>
              </a:rPr>
              <a:t>s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4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 baseline="30000">
                <a:ea typeface="ＭＳ Ｐゴシック" panose="020B0600070205080204" pitchFamily="34" charset="-128"/>
              </a:rPr>
              <a:t>6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Pd = [Kr]5</a:t>
            </a:r>
            <a:r>
              <a:rPr lang="en-US" altLang="en-US" i="1">
                <a:ea typeface="ＭＳ Ｐゴシック" panose="020B0600070205080204" pitchFamily="34" charset="-128"/>
              </a:rPr>
              <a:t>s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  <a:r>
              <a:rPr lang="en-US" altLang="en-US">
                <a:ea typeface="ＭＳ Ｐゴシック" panose="020B0600070205080204" pitchFamily="34" charset="-128"/>
              </a:rPr>
              <a:t>4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 baseline="30000">
                <a:ea typeface="ＭＳ Ｐゴシック" panose="020B0600070205080204" pitchFamily="34" charset="-128"/>
              </a:rPr>
              <a:t>8</a:t>
            </a:r>
          </a:p>
        </p:txBody>
      </p:sp>
      <p:sp>
        <p:nvSpPr>
          <p:cNvPr id="16388" name="Content Placeholder 4">
            <a:extLst>
              <a:ext uri="{FF2B5EF4-FFF2-40B4-BE49-F238E27FC236}">
                <a16:creationId xmlns:a16="http://schemas.microsoft.com/office/drawing/2014/main" id="{9300C374-EC9E-4D82-B9D1-66CF18E0F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125" y="914400"/>
            <a:ext cx="4038600" cy="510698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Found Experimentally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Cr = [Ar]4</a:t>
            </a:r>
            <a:r>
              <a:rPr lang="en-US" altLang="en-US" i="1">
                <a:ea typeface="ＭＳ Ｐゴシック" panose="020B0600070205080204" pitchFamily="34" charset="-128"/>
              </a:rPr>
              <a:t>s</a:t>
            </a:r>
            <a:r>
              <a:rPr lang="en-US" altLang="en-US" baseline="30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</a:rPr>
              <a:t>3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 baseline="30000">
                <a:ea typeface="ＭＳ Ｐゴシック" panose="020B0600070205080204" pitchFamily="34" charset="-128"/>
              </a:rPr>
              <a:t>5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Cu = [Ar]4</a:t>
            </a:r>
            <a:r>
              <a:rPr lang="en-US" altLang="en-US" i="1">
                <a:ea typeface="ＭＳ Ｐゴシック" panose="020B0600070205080204" pitchFamily="34" charset="-128"/>
              </a:rPr>
              <a:t>s</a:t>
            </a:r>
            <a:r>
              <a:rPr lang="en-US" altLang="en-US" baseline="30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</a:rPr>
              <a:t>3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 baseline="30000">
                <a:ea typeface="ＭＳ Ｐゴシック" panose="020B0600070205080204" pitchFamily="34" charset="-128"/>
              </a:rPr>
              <a:t>10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Mo = [Kr]5</a:t>
            </a:r>
            <a:r>
              <a:rPr lang="en-US" altLang="en-US" i="1">
                <a:ea typeface="ＭＳ Ｐゴシック" panose="020B0600070205080204" pitchFamily="34" charset="-128"/>
              </a:rPr>
              <a:t>s</a:t>
            </a:r>
            <a:r>
              <a:rPr lang="en-US" altLang="en-US" baseline="30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</a:rPr>
              <a:t>4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 baseline="30000">
                <a:ea typeface="ＭＳ Ｐゴシック" panose="020B0600070205080204" pitchFamily="34" charset="-128"/>
              </a:rPr>
              <a:t>5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Ru = [Kr]5</a:t>
            </a:r>
            <a:r>
              <a:rPr lang="en-US" altLang="en-US" i="1">
                <a:ea typeface="ＭＳ Ｐゴシック" panose="020B0600070205080204" pitchFamily="34" charset="-128"/>
              </a:rPr>
              <a:t>s</a:t>
            </a:r>
            <a:r>
              <a:rPr lang="en-US" altLang="en-US" baseline="30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</a:rPr>
              <a:t>4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 baseline="30000">
                <a:ea typeface="ＭＳ Ｐゴシック" panose="020B0600070205080204" pitchFamily="34" charset="-128"/>
              </a:rPr>
              <a:t>7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Pd = [Kr]5</a:t>
            </a:r>
            <a:r>
              <a:rPr lang="en-US" altLang="en-US" i="1">
                <a:ea typeface="ＭＳ Ｐゴシック" panose="020B0600070205080204" pitchFamily="34" charset="-128"/>
              </a:rPr>
              <a:t>s</a:t>
            </a:r>
            <a:r>
              <a:rPr lang="en-US" altLang="en-US" baseline="30000">
                <a:ea typeface="ＭＳ Ｐゴシック" panose="020B0600070205080204" pitchFamily="34" charset="-128"/>
              </a:rPr>
              <a:t>0</a:t>
            </a:r>
            <a:r>
              <a:rPr lang="en-US" altLang="en-US">
                <a:ea typeface="ＭＳ Ｐゴシック" panose="020B0600070205080204" pitchFamily="34" charset="-128"/>
              </a:rPr>
              <a:t>4</a:t>
            </a:r>
            <a:r>
              <a:rPr lang="en-US" altLang="en-US" i="1">
                <a:ea typeface="ＭＳ Ｐゴシック" panose="020B0600070205080204" pitchFamily="34" charset="-128"/>
              </a:rPr>
              <a:t>d</a:t>
            </a:r>
            <a:r>
              <a:rPr lang="en-US" altLang="en-US" baseline="30000">
                <a:ea typeface="ＭＳ Ｐゴシック" panose="020B0600070205080204" pitchFamily="34" charset="-128"/>
              </a:rPr>
              <a:t>10</a:t>
            </a:r>
          </a:p>
          <a:p>
            <a:pPr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5BC9B1C-A3AB-4F0F-BD94-80889BA985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6172200" cy="5562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atomic radii of all the transition metals are very similar.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Small increase in size down 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a column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third transition series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atoms are about the same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size as the second. 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The </a:t>
            </a:r>
            <a:r>
              <a:rPr lang="en-US" altLang="en-US" sz="24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lanthanide contraction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is the decrease in expected 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atomic size for the third 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transition series atoms that 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come after the lanthanides.</a:t>
            </a:r>
            <a:endParaRPr lang="en-US" altLang="en-US" sz="2400" i="1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1" name="Title 1">
            <a:extLst>
              <a:ext uri="{FF2B5EF4-FFF2-40B4-BE49-F238E27FC236}">
                <a16:creationId xmlns:a16="http://schemas.microsoft.com/office/drawing/2014/main" id="{A5AB8A9F-18A5-4AFB-A666-D38CD7073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Atomic Size</a:t>
            </a:r>
          </a:p>
        </p:txBody>
      </p:sp>
      <p:pic>
        <p:nvPicPr>
          <p:cNvPr id="17412" name="Picture 10" descr="24_01_Figure.jpg">
            <a:extLst>
              <a:ext uri="{FF2B5EF4-FFF2-40B4-BE49-F238E27FC236}">
                <a16:creationId xmlns:a16="http://schemas.microsoft.com/office/drawing/2014/main" id="{56BE5798-E25E-4578-9C47-90E61DABB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"/>
          <a:stretch>
            <a:fillRect/>
          </a:stretch>
        </p:blipFill>
        <p:spPr bwMode="auto">
          <a:xfrm>
            <a:off x="4953000" y="1905000"/>
            <a:ext cx="4049713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F387E21-09E9-490F-8F1C-157B61E2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 Aren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t the Third Transition Series Atoms Bigger?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BEB45786-8FB8-4B44-86A7-2054DF9A7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381158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14 of the added 32 electrons between the second and third series go into 4</a:t>
            </a:r>
            <a:r>
              <a:rPr lang="en-US" altLang="en-US" i="1">
                <a:ea typeface="ＭＳ Ｐゴシック" panose="020B0600070205080204" pitchFamily="34" charset="-128"/>
              </a:rPr>
              <a:t>f</a:t>
            </a:r>
            <a:r>
              <a:rPr lang="en-US" altLang="en-US">
                <a:ea typeface="ＭＳ Ｐゴシック" panose="020B0600070205080204" pitchFamily="34" charset="-128"/>
              </a:rPr>
              <a:t> orbitals.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Electrons in </a:t>
            </a:r>
            <a:r>
              <a:rPr lang="en-US" altLang="en-US" i="1">
                <a:ea typeface="ＭＳ Ｐゴシック" panose="020B0600070205080204" pitchFamily="34" charset="-128"/>
              </a:rPr>
              <a:t>f </a:t>
            </a:r>
            <a:r>
              <a:rPr lang="en-US" altLang="en-US">
                <a:ea typeface="ＭＳ Ｐゴシック" panose="020B0600070205080204" pitchFamily="34" charset="-128"/>
              </a:rPr>
              <a:t>orbitals are not as good at shielding the valence electrons from the pull of the nucleus.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result is a greater effective nuclear charge increase and therefore a stronger pull on the valence electrons—the lanthanide contraction.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40A2DB7-D864-4D6A-A378-39A9FC7992F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ED6B06"/>
                </a:solidFill>
                <a:cs typeface="Arial" panose="020B0604020202020204" pitchFamily="34" charset="0"/>
              </a:rPr>
              <a:t>Ionization Energy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A6CE376-5276-4A62-8C6B-D47BB43073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4876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first IE of the transition metals slowly increases across a series.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first IE of the third transition series is generally higher than the first and second series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Indicating the valence electrons are held more tightly – why?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ＭＳ Ｐゴシック" panose="020B0600070205080204" pitchFamily="34" charset="-128"/>
              </a:rPr>
              <a:t>Trend opposite to main group elements</a:t>
            </a:r>
          </a:p>
        </p:txBody>
      </p:sp>
      <p:pic>
        <p:nvPicPr>
          <p:cNvPr id="19460" name="Picture 2" descr="24_02_Figure.jpg">
            <a:extLst>
              <a:ext uri="{FF2B5EF4-FFF2-40B4-BE49-F238E27FC236}">
                <a16:creationId xmlns:a16="http://schemas.microsoft.com/office/drawing/2014/main" id="{646E3CE0-C49B-47B6-91A8-90380FF23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"/>
          <a:stretch>
            <a:fillRect/>
          </a:stretch>
        </p:blipFill>
        <p:spPr bwMode="auto">
          <a:xfrm>
            <a:off x="4549775" y="144780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Gemstones&amp;quot;&quot;/&gt;&lt;property id=&quot;20307&quot; value=&quot;260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 - &amp;quot;Electron Configuration&amp;quot;&quot;/&gt;&lt;property id=&quot;20307&quot; value=&quot;262&quot;/&gt;&lt;/object&gt;&lt;object type=&quot;3&quot; unique_id=&quot;10007&quot;&gt;&lt;property id=&quot;20148&quot; value=&quot;5&quot;/&gt;&lt;property id=&quot;20300&quot; value=&quot;Slide 5 - &amp;quot;Irregular Electron Configurations &amp;quot;&quot;/&gt;&lt;property id=&quot;20307&quot; value=&quot;266&quot;/&gt;&lt;/object&gt;&lt;object type=&quot;3&quot; unique_id=&quot;10008&quot;&gt;&lt;property id=&quot;20148&quot; value=&quot;5&quot;/&gt;&lt;property id=&quot;20300&quot; value=&quot;Slide 6 - &amp;quot;Irregular Electron Configurations&amp;quot;&quot;/&gt;&lt;property id=&quot;20307&quot; value=&quot;267&quot;/&gt;&lt;/object&gt;&lt;object type=&quot;3&quot; unique_id=&quot;10009&quot;&gt;&lt;property id=&quot;20148&quot; value=&quot;5&quot;/&gt;&lt;property id=&quot;20300&quot; value=&quot;Slide 7 - &amp;quot;Atomic Size&amp;quot;&quot;/&gt;&lt;property id=&quot;20307&quot; value=&quot;268&quot;/&gt;&lt;/object&gt;&lt;object type=&quot;3&quot; unique_id=&quot;10010&quot;&gt;&lt;property id=&quot;20148&quot; value=&quot;5&quot;/&gt;&lt;property id=&quot;20300&quot; value=&quot;Slide 8 - &amp;quot;Why Aren’t the Third Transition Series Atoms Bigger? &amp;quot;&quot;/&gt;&lt;property id=&quot;20307&quot; value=&quot;269&quot;/&gt;&lt;/object&gt;&lt;object type=&quot;3&quot; unique_id=&quot;10011&quot;&gt;&lt;property id=&quot;20148&quot; value=&quot;5&quot;/&gt;&lt;property id=&quot;20300&quot; value=&quot;Slide 9&quot;/&gt;&lt;property id=&quot;20307&quot; value=&quot;270&quot;/&gt;&lt;/object&gt;&lt;object type=&quot;3&quot; unique_id=&quot;10012&quot;&gt;&lt;property id=&quot;20148&quot; value=&quot;5&quot;/&gt;&lt;property id=&quot;20300&quot; value=&quot;Slide 10&quot;/&gt;&lt;property id=&quot;20307&quot; value=&quot;271&quot;/&gt;&lt;/object&gt;&lt;object type=&quot;3&quot; unique_id=&quot;10013&quot;&gt;&lt;property id=&quot;20148&quot; value=&quot;5&quot;/&gt;&lt;property id=&quot;20300&quot; value=&quot;Slide 11&quot;/&gt;&lt;property id=&quot;20307&quot; value=&quot;272&quot;/&gt;&lt;/object&gt;&lt;object type=&quot;3&quot; unique_id=&quot;10014&quot;&gt;&lt;property id=&quot;20148&quot; value=&quot;5&quot;/&gt;&lt;property id=&quot;20300&quot; value=&quot;Slide 12 - &amp;quot;Complex Ions&amp;quot;&quot;/&gt;&lt;property id=&quot;20307&quot; value=&quot;273&quot;/&gt;&lt;/object&gt;&lt;object type=&quot;3&quot; unique_id=&quot;10015&quot;&gt;&lt;property id=&quot;20148&quot; value=&quot;5&quot;/&gt;&lt;property id=&quot;20300&quot; value=&quot;Slide 13 - &amp;quot;Coordination Compounds&amp;quot;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 - &amp;quot;Complex Ion Formation&amp;quot;&quot;/&gt;&lt;property id=&quot;20307&quot; value=&quot;276&quot;/&gt;&lt;/object&gt;&lt;object type=&quot;3&quot; unique_id=&quot;10018&quot;&gt;&lt;property id=&quot;20148&quot; value=&quot;5&quot;/&gt;&lt;property id=&quot;20300&quot; value=&quot;Slide 16 - &amp;quot;Ligands with Extra Teeth&amp;quot;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8&quot;/&gt;&lt;/object&gt;&lt;object type=&quot;3&quot; unique_id=&quot;10020&quot;&gt;&lt;property id=&quot;20148&quot; value=&quot;5&quot;/&gt;&lt;property id=&quot;20300&quot; value=&quot;Slide 18 - &amp;quot;EDTA – A Polydentate Ligand&amp;quot;&quot;/&gt;&lt;property id=&quot;20307&quot; value=&quot;279&quot;/&gt;&lt;/object&gt;&lt;object type=&quot;3&quot; unique_id=&quot;10021&quot;&gt;&lt;property id=&quot;20148&quot; value=&quot;5&quot;/&gt;&lt;property id=&quot;20300&quot; value=&quot;Slide 19&quot;/&gt;&lt;property id=&quot;20307&quot; value=&quot;280&quot;/&gt;&lt;/object&gt;&lt;object type=&quot;3&quot; unique_id=&quot;10022&quot;&gt;&lt;property id=&quot;20148&quot; value=&quot;5&quot;/&gt;&lt;property id=&quot;20300&quot; value=&quot;Slide 20&quot;/&gt;&lt;property id=&quot;20307&quot; value=&quot;281&quot;/&gt;&lt;/object&gt;&lt;object type=&quot;3&quot; unique_id=&quot;10023&quot;&gt;&lt;property id=&quot;20148&quot; value=&quot;5&quot;/&gt;&lt;property id=&quot;20300&quot; value=&quot;Slide 21 - &amp;quot;Naming Coordination Compounds&amp;quot;&quot;/&gt;&lt;property id=&quot;20307&quot; value=&quot;282&quot;/&gt;&lt;/object&gt;&lt;object type=&quot;3&quot; unique_id=&quot;10024&quot;&gt;&lt;property id=&quot;20148&quot; value=&quot;5&quot;/&gt;&lt;property id=&quot;20300&quot; value=&quot;Slide 22&quot;/&gt;&lt;property id=&quot;20307&quot; value=&quot;283&quot;/&gt;&lt;/object&gt;&lt;object type=&quot;3&quot; unique_id=&quot;10025&quot;&gt;&lt;property id=&quot;20148&quot; value=&quot;5&quot;/&gt;&lt;property id=&quot;20300&quot; value=&quot;Slide 23&quot;/&gt;&lt;property id=&quot;20307&quot; value=&quot;284&quot;/&gt;&lt;/object&gt;&lt;object type=&quot;3&quot; unique_id=&quot;10026&quot;&gt;&lt;property id=&quot;20148&quot; value=&quot;5&quot;/&gt;&lt;property id=&quot;20300&quot; value=&quot;Slide 24&quot;/&gt;&lt;property id=&quot;20307&quot; value=&quot;285&quot;/&gt;&lt;/object&gt;&lt;object type=&quot;3&quot; unique_id=&quot;10027&quot;&gt;&lt;property id=&quot;20148&quot; value=&quot;5&quot;/&gt;&lt;property id=&quot;20300&quot; value=&quot;Slide 25 - &amp;quot;Isomers&amp;quot;&quot;/&gt;&lt;property id=&quot;20307&quot; value=&quot;287&quot;/&gt;&lt;/object&gt;&lt;object type=&quot;3&quot; unique_id=&quot;10028&quot;&gt;&lt;property id=&quot;20148&quot; value=&quot;5&quot;/&gt;&lt;property id=&quot;20300&quot; value=&quot;Slide 26&quot;/&gt;&lt;property id=&quot;20307&quot; value=&quot;288&quot;/&gt;&lt;/object&gt;&lt;object type=&quot;3&quot; unique_id=&quot;10029&quot;&gt;&lt;property id=&quot;20148&quot; value=&quot;5&quot;/&gt;&lt;property id=&quot;20300&quot; value=&quot;Slide 27&quot;/&gt;&lt;property id=&quot;20307&quot; value=&quot;289&quot;/&gt;&lt;/object&gt;&lt;object type=&quot;3&quot; unique_id=&quot;10030&quot;&gt;&lt;property id=&quot;20148&quot; value=&quot;5&quot;/&gt;&lt;property id=&quot;20300&quot; value=&quot;Slide 28&quot;/&gt;&lt;property id=&quot;20307&quot; value=&quot;321&quot;/&gt;&lt;/object&gt;&lt;object type=&quot;3&quot; unique_id=&quot;10031&quot;&gt;&lt;property id=&quot;20148&quot; value=&quot;5&quot;/&gt;&lt;property id=&quot;20300&quot; value=&quot;Slide 29 - &amp;quot;Geometric Isomers&amp;quot;&quot;/&gt;&lt;property id=&quot;20307&quot; value=&quot;290&quot;/&gt;&lt;/object&gt;&lt;object type=&quot;3&quot; unique_id=&quot;10032&quot;&gt;&lt;property id=&quot;20148&quot; value=&quot;5&quot;/&gt;&lt;property id=&quot;20300&quot; value=&quot;Slide 30 - &amp;quot;Geometric Isomers&amp;quot;&quot;/&gt;&lt;property id=&quot;20307&quot; value=&quot;322&quot;/&gt;&lt;/object&gt;&lt;object type=&quot;3&quot; unique_id=&quot;10033&quot;&gt;&lt;property id=&quot;20148&quot; value=&quot;5&quot;/&gt;&lt;property id=&quot;20300&quot; value=&quot;Slide 31 - &amp;quot;Geometric Isomers&amp;quot;&quot;/&gt;&lt;property id=&quot;20307&quot; value=&quot;323&quot;/&gt;&lt;/object&gt;&lt;object type=&quot;3&quot; unique_id=&quot;10034&quot;&gt;&lt;property id=&quot;20148&quot; value=&quot;5&quot;/&gt;&lt;property id=&quot;20300&quot; value=&quot;Slide 32 - &amp;quot;Optical Isomers&amp;quot;&quot;/&gt;&lt;property id=&quot;20307&quot; value=&quot;293&quot;/&gt;&lt;/object&gt;&lt;object type=&quot;3&quot; unique_id=&quot;10035&quot;&gt;&lt;property id=&quot;20148&quot; value=&quot;5&quot;/&gt;&lt;property id=&quot;20300&quot; value=&quot;Slide 33 - &amp;quot;Bonding in Coordination Compounds: Valence Bond Theory&amp;quot;&quot;/&gt;&lt;property id=&quot;20307&quot; value=&quot;297&quot;/&gt;&lt;/object&gt;&lt;object type=&quot;3&quot; unique_id=&quot;10036&quot;&gt;&lt;property id=&quot;20148&quot; value=&quot;5&quot;/&gt;&lt;property id=&quot;20300&quot; value=&quot;Slide 34&quot;/&gt;&lt;property id=&quot;20307&quot; value=&quot;298&quot;/&gt;&lt;/object&gt;&lt;object type=&quot;3&quot; unique_id=&quot;10037&quot;&gt;&lt;property id=&quot;20148&quot; value=&quot;5&quot;/&gt;&lt;property id=&quot;20300&quot; value=&quot;Slide 35 - &amp;quot;Bonding in Coordination Compounds: Crystal Field Theory&amp;quot;&quot;/&gt;&lt;property id=&quot;20307&quot; value=&quot;299&quot;/&gt;&lt;/object&gt;&lt;object type=&quot;3&quot; unique_id=&quot;10038&quot;&gt;&lt;property id=&quot;20148&quot; value=&quot;5&quot;/&gt;&lt;property id=&quot;20300&quot; value=&quot;Slide 36 - &amp;quot;Crystal Field Splitting&amp;quot;&quot;/&gt;&lt;property id=&quot;20307&quot; value=&quot;300&quot;/&gt;&lt;/object&gt;&lt;object type=&quot;3&quot; unique_id=&quot;10039&quot;&gt;&lt;property id=&quot;20148&quot; value=&quot;5&quot;/&gt;&lt;property id=&quot;20300&quot; value=&quot;Slide 37 - &amp;quot;Crystal Field Splitting&amp;quot;&quot;/&gt;&lt;property id=&quot;20307&quot; value=&quot;324&quot;/&gt;&lt;/object&gt;&lt;object type=&quot;3&quot; unique_id=&quot;10040&quot;&gt;&lt;property id=&quot;20148&quot; value=&quot;5&quot;/&gt;&lt;property id=&quot;20300&quot; value=&quot;Slide 38 - &amp;quot;Crystal Field Splitting&amp;quot;&quot;/&gt;&lt;property id=&quot;20307&quot; value=&quot;325&quot;/&gt;&lt;/object&gt;&lt;object type=&quot;3&quot; unique_id=&quot;10041&quot;&gt;&lt;property id=&quot;20148&quot; value=&quot;5&quot;/&gt;&lt;property id=&quot;20300&quot; value=&quot;Slide 39 - &amp;quot;Splitting of d Orbital Energies Due to Ligands in an Octahedral Complex&amp;quot;&quot;/&gt;&lt;property id=&quot;20307&quot; value=&quot;301&quot;/&gt;&lt;/object&gt;&lt;object type=&quot;3&quot; unique_id=&quot;10042&quot;&gt;&lt;property id=&quot;20148&quot; value=&quot;5&quot;/&gt;&lt;property id=&quot;20300&quot; value=&quot;Slide 40 - &amp;quot;Color and Complex Ions&amp;quot;&quot;/&gt;&lt;property id=&quot;20307&quot; value=&quot;302&quot;/&gt;&lt;/object&gt;&lt;object type=&quot;3&quot; unique_id=&quot;10043&quot;&gt;&lt;property id=&quot;20148&quot; value=&quot;5&quot;/&gt;&lt;property id=&quot;20300&quot; value=&quot;Slide 41&quot;/&gt;&lt;property id=&quot;20307&quot; value=&quot;303&quot;/&gt;&lt;/object&gt;&lt;object type=&quot;3&quot; unique_id=&quot;10044&quot;&gt;&lt;property id=&quot;20148&quot; value=&quot;5&quot;/&gt;&lt;property id=&quot;20300&quot; value=&quot;Slide 42 - &amp;quot;Complex Ion Color and Crystal Field Strength&amp;quot;&quot;/&gt;&lt;property id=&quot;20307&quot; value=&quot;304&quot;/&gt;&lt;/object&gt;&lt;object type=&quot;3&quot; unique_id=&quot;10045&quot;&gt;&lt;property id=&quot;20148&quot; value=&quot;5&quot;/&gt;&lt;property id=&quot;20300&quot; value=&quot;Slide 43&quot;/&gt;&lt;property id=&quot;20307&quot; value=&quot;308&quot;/&gt;&lt;/object&gt;&lt;object type=&quot;3&quot; unique_id=&quot;10046&quot;&gt;&lt;property id=&quot;20148&quot; value=&quot;5&quot;/&gt;&lt;property id=&quot;20300&quot; value=&quot;Slide 44&quot;/&gt;&lt;property id=&quot;20307&quot; value=&quot;309&quot;/&gt;&lt;/object&gt;&lt;object type=&quot;3&quot; unique_id=&quot;10047&quot;&gt;&lt;property id=&quot;20148&quot; value=&quot;5&quot;/&gt;&lt;property id=&quot;20300&quot; value=&quot;Slide 45 - &amp;quot;Low Spin and High Spin Complexes&amp;quot;&quot;/&gt;&lt;property id=&quot;20307&quot; value=&quot;310&quot;/&gt;&lt;/object&gt;&lt;object type=&quot;3&quot; unique_id=&quot;10048&quot;&gt;&lt;property id=&quot;20148&quot; value=&quot;5&quot;/&gt;&lt;property id=&quot;20300&quot; value=&quot;Slide 46 - &amp;quot;Tetrahedral Geometry and Crystal Field Splitting&amp;quot;&quot;/&gt;&lt;property id=&quot;20307&quot; value=&quot;314&quot;/&gt;&lt;/object&gt;&lt;object type=&quot;3&quot; unique_id=&quot;10049&quot;&gt;&lt;property id=&quot;20148&quot; value=&quot;5&quot;/&gt;&lt;property id=&quot;20300&quot; value=&quot;Slide 47&quot;/&gt;&lt;property id=&quot;20307&quot; value=&quot;315&quot;/&gt;&lt;/object&gt;&lt;object type=&quot;3&quot; unique_id=&quot;10050&quot;&gt;&lt;property id=&quot;20148&quot; value=&quot;5&quot;/&gt;&lt;property id=&quot;20300&quot; value=&quot;Slide 48&quot;/&gt;&lt;property id=&quot;20307&quot; value=&quot;316&quot;/&gt;&lt;/object&gt;&lt;object type=&quot;3&quot; unique_id=&quot;10051&quot;&gt;&lt;property id=&quot;20148&quot; value=&quot;5&quot;/&gt;&lt;property id=&quot;20300&quot; value=&quot;Slide 49&quot;/&gt;&lt;property id=&quot;20307&quot; value=&quot;317&quot;/&gt;&lt;/object&gt;&lt;object type=&quot;3&quot; unique_id=&quot;10052&quot;&gt;&lt;property id=&quot;20148&quot; value=&quot;5&quot;/&gt;&lt;property id=&quot;20300&quot; value=&quot;Slide 50&quot;/&gt;&lt;property id=&quot;20307&quot; value=&quot;326&quot;/&gt;&lt;/object&gt;&lt;object type=&quot;3&quot; unique_id=&quot;10053&quot;&gt;&lt;property id=&quot;20148&quot; value=&quot;5&quot;/&gt;&lt;property id=&quot;20300&quot; value=&quot;Slide 51 - &amp;quot;Applications of  Coordination Compounds&amp;quot;&quot;/&gt;&lt;property id=&quot;20307&quot; value=&quot;318&quot;/&gt;&lt;/object&gt;&lt;object type=&quot;3&quot; unique_id=&quot;10054&quot;&gt;&lt;property id=&quot;20148&quot; value=&quot;5&quot;/&gt;&lt;property id=&quot;20300&quot; value=&quot;Slide 52 - &amp;quot;Applications of  Coordination Compounds&amp;quot;&quot;/&gt;&lt;property id=&quot;20307&quot; value=&quot;327&quot;/&gt;&lt;/object&gt;&lt;object type=&quot;3&quot; unique_id=&quot;10055&quot;&gt;&lt;property id=&quot;20148&quot; value=&quot;5&quot;/&gt;&lt;property id=&quot;20300&quot; value=&quot;Slide 53 - &amp;quot;Applications of  Coordination Compounds&amp;quot;&quot;/&gt;&lt;property id=&quot;20307&quot; value=&quot;328&quot;/&gt;&lt;/object&gt;&lt;object type=&quot;3&quot; unique_id=&quot;10056&quot;&gt;&lt;property id=&quot;20148&quot; value=&quot;5&quot;/&gt;&lt;property id=&quot;20300&quot; value=&quot;Slide 54 - &amp;quot;Applications of  Coordination Compounds&amp;quot;&quot;/&gt;&lt;property id=&quot;20307&quot; value=&quot;329&quot;/&gt;&lt;/object&gt;&lt;object type=&quot;3&quot; unique_id=&quot;10057&quot;&gt;&lt;property id=&quot;20148&quot; value=&quot;5&quot;/&gt;&lt;property id=&quot;20300&quot; value=&quot;Slide 55 - &amp;quot;Applications of  Coordination Compounds&amp;quot;&quot;/&gt;&lt;property id=&quot;20307&quot; value=&quot;319&quot;/&gt;&lt;/object&gt;&lt;object type=&quot;3&quot; unique_id=&quot;10058&quot;&gt;&lt;property id=&quot;20148&quot; value=&quot;5&quot;/&gt;&lt;property id=&quot;20300&quot; value=&quot;Slide 56 - &amp;quot;Applications of  Coordination Compounds&amp;quot;&quot;/&gt;&lt;property id=&quot;20307&quot; value=&quot;320&quot;/&gt;&lt;/object&gt;&lt;/object&gt;&lt;object type=&quot;8&quot; unique_id=&quot;1011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EDDACDEC65F0409E30F00154CBC332" ma:contentTypeVersion="15" ma:contentTypeDescription="Create a new document." ma:contentTypeScope="" ma:versionID="0bc618ef84014d4335d707f5a0ab883f">
  <xsd:schema xmlns:xsd="http://www.w3.org/2001/XMLSchema" xmlns:xs="http://www.w3.org/2001/XMLSchema" xmlns:p="http://schemas.microsoft.com/office/2006/metadata/properties" xmlns:ns1="http://schemas.microsoft.com/sharepoint/v3" xmlns:ns3="eb123913-2e69-48c4-b5ff-18a156448ab2" xmlns:ns4="b3a8e39b-96e7-41c2-bbb8-f556b01df5ba" targetNamespace="http://schemas.microsoft.com/office/2006/metadata/properties" ma:root="true" ma:fieldsID="3bc643b34ca52e2e30d0c31bb175d194" ns1:_="" ns3:_="" ns4:_="">
    <xsd:import namespace="http://schemas.microsoft.com/sharepoint/v3"/>
    <xsd:import namespace="eb123913-2e69-48c4-b5ff-18a156448ab2"/>
    <xsd:import namespace="b3a8e39b-96e7-41c2-bbb8-f556b01df5b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AutoTags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23913-2e69-48c4-b5ff-18a156448a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8e39b-96e7-41c2-bbb8-f556b01df5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F11F2F0-4688-4F5D-A8F6-9E2125BF51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0FB21D-804B-4464-A4C1-0CE3516BC79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eb123913-2e69-48c4-b5ff-18a156448ab2"/>
    <ds:schemaRef ds:uri="b3a8e39b-96e7-41c2-bbb8-f556b01df5b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D9F692-85BE-4DF1-8EFF-AC09487A7831}">
  <ds:schemaRefs>
    <ds:schemaRef ds:uri="eb123913-2e69-48c4-b5ff-18a156448ab2"/>
    <ds:schemaRef ds:uri="http://purl.org/dc/terms/"/>
    <ds:schemaRef ds:uri="http://schemas.microsoft.com/sharepoint/v3"/>
    <ds:schemaRef ds:uri="b3a8e39b-96e7-41c2-bbb8-f556b01df5ba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48</TotalTime>
  <Words>2384</Words>
  <Application>Microsoft Office PowerPoint</Application>
  <PresentationFormat>On-screen Show (4:3)</PresentationFormat>
  <Paragraphs>237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Symbol</vt:lpstr>
      <vt:lpstr>Times New Roman</vt:lpstr>
      <vt:lpstr>Wingdings</vt:lpstr>
      <vt:lpstr>HA5Lect_template</vt:lpstr>
      <vt:lpstr>PowerPoint Presentation</vt:lpstr>
      <vt:lpstr>Gemstones</vt:lpstr>
      <vt:lpstr>PowerPoint Presentation</vt:lpstr>
      <vt:lpstr>Electron Configuration</vt:lpstr>
      <vt:lpstr>Irregular Electron Configurations </vt:lpstr>
      <vt:lpstr>Irregular Electron Configurations</vt:lpstr>
      <vt:lpstr>Atomic Size</vt:lpstr>
      <vt:lpstr>Why Aren’t the Third Transition Series Atoms Bigger? </vt:lpstr>
      <vt:lpstr>PowerPoint Presentation</vt:lpstr>
      <vt:lpstr>PowerPoint Presentation</vt:lpstr>
      <vt:lpstr>PowerPoint Presentation</vt:lpstr>
      <vt:lpstr>Complex Ions</vt:lpstr>
      <vt:lpstr>Coordination Compounds</vt:lpstr>
      <vt:lpstr>PowerPoint Presentation</vt:lpstr>
      <vt:lpstr>Complex Ion Formation</vt:lpstr>
      <vt:lpstr>Ligands with Extra Teeth</vt:lpstr>
      <vt:lpstr>PowerPoint Presentation</vt:lpstr>
      <vt:lpstr>EDTA – A Polydentate Ligand</vt:lpstr>
      <vt:lpstr>PowerPoint Presentation</vt:lpstr>
      <vt:lpstr>PowerPoint Presentation</vt:lpstr>
      <vt:lpstr>Naming Coordination Compounds</vt:lpstr>
      <vt:lpstr>PowerPoint Presentation</vt:lpstr>
      <vt:lpstr>PowerPoint Presentation</vt:lpstr>
      <vt:lpstr>PowerPoint Presentation</vt:lpstr>
      <vt:lpstr>Isomers</vt:lpstr>
      <vt:lpstr>PowerPoint Presentation</vt:lpstr>
      <vt:lpstr>PowerPoint Presentation</vt:lpstr>
      <vt:lpstr>PowerPoint Presentation</vt:lpstr>
      <vt:lpstr>Geometric Isomers</vt:lpstr>
      <vt:lpstr>Geometric Isomers</vt:lpstr>
      <vt:lpstr>Geometric Isomers</vt:lpstr>
      <vt:lpstr>Optical Isomers</vt:lpstr>
      <vt:lpstr>Bonding in Coordination Compounds: Valence Bond Theory</vt:lpstr>
      <vt:lpstr>PowerPoint Presentation</vt:lpstr>
      <vt:lpstr>Bonding in Coordination Compounds: Crystal Field Theory</vt:lpstr>
      <vt:lpstr>Crystal Field Splitting</vt:lpstr>
      <vt:lpstr>Crystal Field Splitting</vt:lpstr>
      <vt:lpstr>Crystal Field Splitting</vt:lpstr>
      <vt:lpstr>Splitting of d Orbital Energies Due to Ligands in an Octahedral Complex</vt:lpstr>
      <vt:lpstr>Complex Ion Color and Crystal Field Strength</vt:lpstr>
      <vt:lpstr>PowerPoint Presentation</vt:lpstr>
      <vt:lpstr>PowerPoint Presentation</vt:lpstr>
      <vt:lpstr>Low Spin and High Spin Complexes</vt:lpstr>
      <vt:lpstr>Color and Complex Ions</vt:lpstr>
      <vt:lpstr>PowerPoint Presentation</vt:lpstr>
      <vt:lpstr>Crystal-Field Theory</vt:lpstr>
      <vt:lpstr>Tetrahedral Geometry and Crystal Field Splitting</vt:lpstr>
      <vt:lpstr>PowerPoint Presentation</vt:lpstr>
      <vt:lpstr>PowerPoint Presentation</vt:lpstr>
      <vt:lpstr>PowerPoint Presentation</vt:lpstr>
      <vt:lpstr>PowerPoint Presentation</vt:lpstr>
      <vt:lpstr>Applications of  Coordination Compounds</vt:lpstr>
      <vt:lpstr>Applications of  Coordination Compounds</vt:lpstr>
      <vt:lpstr>Applications of  Coordination Compounds</vt:lpstr>
      <vt:lpstr>Applications of  Coordination Compounds</vt:lpstr>
      <vt:lpstr>Applications of  Coordination Compounds</vt:lpstr>
      <vt:lpstr>Applications of  Coordination Compounds</vt:lpstr>
    </vt:vector>
  </TitlesOfParts>
  <Company>뿿ˤʤ㏘뿿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Kamran Golestaneh</cp:lastModifiedBy>
  <cp:revision>4</cp:revision>
  <dcterms:created xsi:type="dcterms:W3CDTF">2007-09-26T05:29:17Z</dcterms:created>
  <dcterms:modified xsi:type="dcterms:W3CDTF">2022-06-21T04:58:24Z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0x010100F5EDDACDEC65F0409E30F00154CBC332</vt:lpwstr>
  </property>
</Properties>
</file>